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2" r:id="rId3"/>
    <p:sldMasterId id="2147483685" r:id="rId4"/>
  </p:sldMasterIdLst>
  <p:notesMasterIdLst>
    <p:notesMasterId r:id="rId23"/>
  </p:notesMasterIdLst>
  <p:handoutMasterIdLst>
    <p:handoutMasterId r:id="rId24"/>
  </p:handoutMasterIdLst>
  <p:sldIdLst>
    <p:sldId id="324" r:id="rId5"/>
    <p:sldId id="343" r:id="rId6"/>
    <p:sldId id="339" r:id="rId7"/>
    <p:sldId id="361" r:id="rId8"/>
    <p:sldId id="370" r:id="rId9"/>
    <p:sldId id="340" r:id="rId10"/>
    <p:sldId id="351" r:id="rId11"/>
    <p:sldId id="356" r:id="rId12"/>
    <p:sldId id="330" r:id="rId13"/>
    <p:sldId id="367" r:id="rId14"/>
    <p:sldId id="332" r:id="rId15"/>
    <p:sldId id="368" r:id="rId16"/>
    <p:sldId id="364" r:id="rId17"/>
    <p:sldId id="366" r:id="rId18"/>
    <p:sldId id="341" r:id="rId19"/>
    <p:sldId id="321" r:id="rId20"/>
    <p:sldId id="369" r:id="rId21"/>
    <p:sldId id="371" r:id="rId22"/>
  </p:sldIdLst>
  <p:sldSz cx="9144000" cy="6858000" type="screen4x3"/>
  <p:notesSz cx="6669088" cy="97536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FFD624"/>
    <a:srgbClr val="3166CF"/>
    <a:srgbClr val="3E6FD2"/>
    <a:srgbClr val="2D5EC1"/>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25" autoAdjust="0"/>
    <p:restoredTop sz="81854" autoAdjust="0"/>
  </p:normalViewPr>
  <p:slideViewPr>
    <p:cSldViewPr>
      <p:cViewPr varScale="1">
        <p:scale>
          <a:sx n="53" d="100"/>
          <a:sy n="53" d="100"/>
        </p:scale>
        <p:origin x="1344" y="24"/>
      </p:cViewPr>
      <p:guideLst>
        <p:guide orient="horz" pos="2160"/>
        <p:guide pos="2880"/>
      </p:guideLst>
    </p:cSldViewPr>
  </p:slideViewPr>
  <p:notesTextViewPr>
    <p:cViewPr>
      <p:scale>
        <a:sx n="185" d="100"/>
        <a:sy n="18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Feige" userId="def90829468578d2" providerId="LiveId" clId="{BEE84455-49BB-49B9-B553-5D0ABE97E22A}"/>
    <pc:docChg chg="custSel addSld delSld modSld">
      <pc:chgData name="Thomas Feige" userId="def90829468578d2" providerId="LiveId" clId="{BEE84455-49BB-49B9-B553-5D0ABE97E22A}" dt="2019-11-29T17:36:16.913" v="911" actId="20577"/>
      <pc:docMkLst>
        <pc:docMk/>
      </pc:docMkLst>
      <pc:sldChg chg="modSp modNotesTx">
        <pc:chgData name="Thomas Feige" userId="def90829468578d2" providerId="LiveId" clId="{BEE84455-49BB-49B9-B553-5D0ABE97E22A}" dt="2019-11-29T17:34:10.890" v="775" actId="20577"/>
        <pc:sldMkLst>
          <pc:docMk/>
          <pc:sldMk cId="2656053569" sldId="332"/>
        </pc:sldMkLst>
        <pc:spChg chg="mod">
          <ac:chgData name="Thomas Feige" userId="def90829468578d2" providerId="LiveId" clId="{BEE84455-49BB-49B9-B553-5D0ABE97E22A}" dt="2019-11-29T16:54:10.229" v="128" actId="6549"/>
          <ac:spMkLst>
            <pc:docMk/>
            <pc:sldMk cId="2656053569" sldId="332"/>
            <ac:spMk id="2" creationId="{00000000-0000-0000-0000-000000000000}"/>
          </ac:spMkLst>
        </pc:spChg>
        <pc:spChg chg="mod">
          <ac:chgData name="Thomas Feige" userId="def90829468578d2" providerId="LiveId" clId="{BEE84455-49BB-49B9-B553-5D0ABE97E22A}" dt="2019-11-29T16:56:59.222" v="177" actId="113"/>
          <ac:spMkLst>
            <pc:docMk/>
            <pc:sldMk cId="2656053569" sldId="332"/>
            <ac:spMk id="3" creationId="{00000000-0000-0000-0000-000000000000}"/>
          </ac:spMkLst>
        </pc:spChg>
      </pc:sldChg>
      <pc:sldChg chg="del">
        <pc:chgData name="Thomas Feige" userId="def90829468578d2" providerId="LiveId" clId="{BEE84455-49BB-49B9-B553-5D0ABE97E22A}" dt="2019-11-29T17:21:28.164" v="580" actId="2696"/>
        <pc:sldMkLst>
          <pc:docMk/>
          <pc:sldMk cId="2689628207" sldId="338"/>
        </pc:sldMkLst>
      </pc:sldChg>
      <pc:sldChg chg="modSp modNotesTx">
        <pc:chgData name="Thomas Feige" userId="def90829468578d2" providerId="LiveId" clId="{BEE84455-49BB-49B9-B553-5D0ABE97E22A}" dt="2019-11-29T17:10:38.539" v="377" actId="1076"/>
        <pc:sldMkLst>
          <pc:docMk/>
          <pc:sldMk cId="957139249" sldId="341"/>
        </pc:sldMkLst>
        <pc:spChg chg="mod">
          <ac:chgData name="Thomas Feige" userId="def90829468578d2" providerId="LiveId" clId="{BEE84455-49BB-49B9-B553-5D0ABE97E22A}" dt="2019-11-29T17:10:38.539" v="377" actId="1076"/>
          <ac:spMkLst>
            <pc:docMk/>
            <pc:sldMk cId="957139249" sldId="341"/>
            <ac:spMk id="2" creationId="{00000000-0000-0000-0000-000000000000}"/>
          </ac:spMkLst>
        </pc:spChg>
        <pc:spChg chg="mod">
          <ac:chgData name="Thomas Feige" userId="def90829468578d2" providerId="LiveId" clId="{BEE84455-49BB-49B9-B553-5D0ABE97E22A}" dt="2019-11-29T17:10:31.778" v="376" actId="1076"/>
          <ac:spMkLst>
            <pc:docMk/>
            <pc:sldMk cId="957139249" sldId="341"/>
            <ac:spMk id="3" creationId="{00000000-0000-0000-0000-000000000000}"/>
          </ac:spMkLst>
        </pc:spChg>
      </pc:sldChg>
      <pc:sldChg chg="modSp del">
        <pc:chgData name="Thomas Feige" userId="def90829468578d2" providerId="LiveId" clId="{BEE84455-49BB-49B9-B553-5D0ABE97E22A}" dt="2019-11-29T17:12:21.930" v="378" actId="2696"/>
        <pc:sldMkLst>
          <pc:docMk/>
          <pc:sldMk cId="2835332460" sldId="342"/>
        </pc:sldMkLst>
        <pc:spChg chg="mod">
          <ac:chgData name="Thomas Feige" userId="def90829468578d2" providerId="LiveId" clId="{BEE84455-49BB-49B9-B553-5D0ABE97E22A}" dt="2019-11-29T17:04:58" v="262" actId="6549"/>
          <ac:spMkLst>
            <pc:docMk/>
            <pc:sldMk cId="2835332460" sldId="342"/>
            <ac:spMk id="3" creationId="{00000000-0000-0000-0000-000000000000}"/>
          </ac:spMkLst>
        </pc:spChg>
      </pc:sldChg>
      <pc:sldChg chg="modSp">
        <pc:chgData name="Thomas Feige" userId="def90829468578d2" providerId="LiveId" clId="{BEE84455-49BB-49B9-B553-5D0ABE97E22A}" dt="2019-11-29T17:20:47.057" v="579" actId="20577"/>
        <pc:sldMkLst>
          <pc:docMk/>
          <pc:sldMk cId="2358484324" sldId="343"/>
        </pc:sldMkLst>
        <pc:spChg chg="mod">
          <ac:chgData name="Thomas Feige" userId="def90829468578d2" providerId="LiveId" clId="{BEE84455-49BB-49B9-B553-5D0ABE97E22A}" dt="2019-11-29T17:20:47.057" v="579" actId="20577"/>
          <ac:spMkLst>
            <pc:docMk/>
            <pc:sldMk cId="2358484324" sldId="343"/>
            <ac:spMk id="3" creationId="{00000000-0000-0000-0000-000000000000}"/>
          </ac:spMkLst>
        </pc:spChg>
      </pc:sldChg>
      <pc:sldChg chg="del">
        <pc:chgData name="Thomas Feige" userId="def90829468578d2" providerId="LiveId" clId="{BEE84455-49BB-49B9-B553-5D0ABE97E22A}" dt="2019-11-29T17:17:16.595" v="388" actId="2696"/>
        <pc:sldMkLst>
          <pc:docMk/>
          <pc:sldMk cId="4104314013" sldId="343"/>
        </pc:sldMkLst>
      </pc:sldChg>
      <pc:sldChg chg="del">
        <pc:chgData name="Thomas Feige" userId="def90829468578d2" providerId="LiveId" clId="{BEE84455-49BB-49B9-B553-5D0ABE97E22A}" dt="2019-11-29T17:31:28.570" v="681" actId="2696"/>
        <pc:sldMkLst>
          <pc:docMk/>
          <pc:sldMk cId="1677316208" sldId="349"/>
        </pc:sldMkLst>
      </pc:sldChg>
      <pc:sldChg chg="modSp modNotesTx">
        <pc:chgData name="Thomas Feige" userId="def90829468578d2" providerId="LiveId" clId="{BEE84455-49BB-49B9-B553-5D0ABE97E22A}" dt="2019-11-29T17:30:53.029" v="680" actId="20577"/>
        <pc:sldMkLst>
          <pc:docMk/>
          <pc:sldMk cId="3785542718" sldId="351"/>
        </pc:sldMkLst>
        <pc:spChg chg="mod">
          <ac:chgData name="Thomas Feige" userId="def90829468578d2" providerId="LiveId" clId="{BEE84455-49BB-49B9-B553-5D0ABE97E22A}" dt="2019-11-29T17:27:46.100" v="590" actId="6549"/>
          <ac:spMkLst>
            <pc:docMk/>
            <pc:sldMk cId="3785542718" sldId="351"/>
            <ac:spMk id="27649" creationId="{00000000-0000-0000-0000-000000000000}"/>
          </ac:spMkLst>
        </pc:spChg>
      </pc:sldChg>
      <pc:sldChg chg="del">
        <pc:chgData name="Thomas Feige" userId="def90829468578d2" providerId="LiveId" clId="{BEE84455-49BB-49B9-B553-5D0ABE97E22A}" dt="2019-11-29T17:21:37.530" v="581" actId="2696"/>
        <pc:sldMkLst>
          <pc:docMk/>
          <pc:sldMk cId="3609825379" sldId="353"/>
        </pc:sldMkLst>
      </pc:sldChg>
      <pc:sldChg chg="del">
        <pc:chgData name="Thomas Feige" userId="def90829468578d2" providerId="LiveId" clId="{BEE84455-49BB-49B9-B553-5D0ABE97E22A}" dt="2019-11-29T17:21:38.396" v="582" actId="2696"/>
        <pc:sldMkLst>
          <pc:docMk/>
          <pc:sldMk cId="4253739181" sldId="355"/>
        </pc:sldMkLst>
      </pc:sldChg>
      <pc:sldChg chg="modSp">
        <pc:chgData name="Thomas Feige" userId="def90829468578d2" providerId="LiveId" clId="{BEE84455-49BB-49B9-B553-5D0ABE97E22A}" dt="2019-11-29T17:13:25.059" v="387" actId="20577"/>
        <pc:sldMkLst>
          <pc:docMk/>
          <pc:sldMk cId="2337120877" sldId="356"/>
        </pc:sldMkLst>
        <pc:spChg chg="mod">
          <ac:chgData name="Thomas Feige" userId="def90829468578d2" providerId="LiveId" clId="{BEE84455-49BB-49B9-B553-5D0ABE97E22A}" dt="2019-11-29T17:13:25.059" v="387" actId="20577"/>
          <ac:spMkLst>
            <pc:docMk/>
            <pc:sldMk cId="2337120877" sldId="356"/>
            <ac:spMk id="2" creationId="{00000000-0000-0000-0000-000000000000}"/>
          </ac:spMkLst>
        </pc:spChg>
      </pc:sldChg>
      <pc:sldChg chg="del modNotesTx">
        <pc:chgData name="Thomas Feige" userId="def90829468578d2" providerId="LiveId" clId="{BEE84455-49BB-49B9-B553-5D0ABE97E22A}" dt="2019-11-29T17:23:32.436" v="587" actId="2696"/>
        <pc:sldMkLst>
          <pc:docMk/>
          <pc:sldMk cId="1145177222" sldId="357"/>
        </pc:sldMkLst>
      </pc:sldChg>
      <pc:sldChg chg="del">
        <pc:chgData name="Thomas Feige" userId="def90829468578d2" providerId="LiveId" clId="{BEE84455-49BB-49B9-B553-5D0ABE97E22A}" dt="2019-11-29T17:21:39.247" v="583" actId="2696"/>
        <pc:sldMkLst>
          <pc:docMk/>
          <pc:sldMk cId="3824310915" sldId="358"/>
        </pc:sldMkLst>
      </pc:sldChg>
      <pc:sldChg chg="del">
        <pc:chgData name="Thomas Feige" userId="def90829468578d2" providerId="LiveId" clId="{BEE84455-49BB-49B9-B553-5D0ABE97E22A}" dt="2019-11-29T17:21:40.312" v="584" actId="2696"/>
        <pc:sldMkLst>
          <pc:docMk/>
          <pc:sldMk cId="1085643757" sldId="359"/>
        </pc:sldMkLst>
      </pc:sldChg>
      <pc:sldChg chg="del">
        <pc:chgData name="Thomas Feige" userId="def90829468578d2" providerId="LiveId" clId="{BEE84455-49BB-49B9-B553-5D0ABE97E22A}" dt="2019-11-29T17:03:04.784" v="260" actId="2696"/>
        <pc:sldMkLst>
          <pc:docMk/>
          <pc:sldMk cId="1764263978" sldId="362"/>
        </pc:sldMkLst>
      </pc:sldChg>
      <pc:sldChg chg="modSp del">
        <pc:chgData name="Thomas Feige" userId="def90829468578d2" providerId="LiveId" clId="{BEE84455-49BB-49B9-B553-5D0ABE97E22A}" dt="2019-11-29T17:03:00.008" v="259" actId="2696"/>
        <pc:sldMkLst>
          <pc:docMk/>
          <pc:sldMk cId="1528312733" sldId="363"/>
        </pc:sldMkLst>
        <pc:spChg chg="mod">
          <ac:chgData name="Thomas Feige" userId="def90829468578d2" providerId="LiveId" clId="{BEE84455-49BB-49B9-B553-5D0ABE97E22A}" dt="2019-11-29T16:59:31.954" v="234" actId="1076"/>
          <ac:spMkLst>
            <pc:docMk/>
            <pc:sldMk cId="1528312733" sldId="363"/>
            <ac:spMk id="2" creationId="{00000000-0000-0000-0000-000000000000}"/>
          </ac:spMkLst>
        </pc:spChg>
      </pc:sldChg>
      <pc:sldChg chg="modSp modNotesTx">
        <pc:chgData name="Thomas Feige" userId="def90829468578d2" providerId="LiveId" clId="{BEE84455-49BB-49B9-B553-5D0ABE97E22A}" dt="2019-11-29T17:36:16.913" v="911" actId="20577"/>
        <pc:sldMkLst>
          <pc:docMk/>
          <pc:sldMk cId="3963897490" sldId="367"/>
        </pc:sldMkLst>
        <pc:spChg chg="mod">
          <ac:chgData name="Thomas Feige" userId="def90829468578d2" providerId="LiveId" clId="{BEE84455-49BB-49B9-B553-5D0ABE97E22A}" dt="2019-11-29T17:35:38.889" v="823" actId="6549"/>
          <ac:spMkLst>
            <pc:docMk/>
            <pc:sldMk cId="3963897490" sldId="367"/>
            <ac:spMk id="3" creationId="{00000000-0000-0000-0000-000000000000}"/>
          </ac:spMkLst>
        </pc:spChg>
      </pc:sldChg>
      <pc:sldChg chg="addSp delSp modSp add">
        <pc:chgData name="Thomas Feige" userId="def90829468578d2" providerId="LiveId" clId="{BEE84455-49BB-49B9-B553-5D0ABE97E22A}" dt="2019-11-29T17:02:51.749" v="258" actId="1076"/>
        <pc:sldMkLst>
          <pc:docMk/>
          <pc:sldMk cId="3647305032" sldId="368"/>
        </pc:sldMkLst>
        <pc:spChg chg="mod">
          <ac:chgData name="Thomas Feige" userId="def90829468578d2" providerId="LiveId" clId="{BEE84455-49BB-49B9-B553-5D0ABE97E22A}" dt="2019-11-29T17:02:29.773" v="256" actId="1076"/>
          <ac:spMkLst>
            <pc:docMk/>
            <pc:sldMk cId="3647305032" sldId="368"/>
            <ac:spMk id="2" creationId="{00000000-0000-0000-0000-000000000000}"/>
          </ac:spMkLst>
        </pc:spChg>
        <pc:spChg chg="add del mod">
          <ac:chgData name="Thomas Feige" userId="def90829468578d2" providerId="LiveId" clId="{BEE84455-49BB-49B9-B553-5D0ABE97E22A}" dt="2019-11-29T17:00:22.098" v="237"/>
          <ac:spMkLst>
            <pc:docMk/>
            <pc:sldMk cId="3647305032" sldId="368"/>
            <ac:spMk id="3" creationId="{9B2409DE-AA92-4756-A1B7-72DC6A6C88DC}"/>
          </ac:spMkLst>
        </pc:spChg>
        <pc:picChg chg="add mod">
          <ac:chgData name="Thomas Feige" userId="def90829468578d2" providerId="LiveId" clId="{BEE84455-49BB-49B9-B553-5D0ABE97E22A}" dt="2019-11-29T17:02:51.749" v="258" actId="1076"/>
          <ac:picMkLst>
            <pc:docMk/>
            <pc:sldMk cId="3647305032" sldId="368"/>
            <ac:picMk id="5" creationId="{8264497E-3640-4B95-AC0A-53E57FC07CED}"/>
          </ac:picMkLst>
        </pc:picChg>
        <pc:picChg chg="del">
          <ac:chgData name="Thomas Feige" userId="def90829468578d2" providerId="LiveId" clId="{BEE84455-49BB-49B9-B553-5D0ABE97E22A}" dt="2019-11-29T16:59:53.962" v="236"/>
          <ac:picMkLst>
            <pc:docMk/>
            <pc:sldMk cId="3647305032" sldId="368"/>
            <ac:picMk id="1026" creationId="{00000000-0000-0000-0000-000000000000}"/>
          </ac:picMkLst>
        </pc:pic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file:///\\NET1.cec.eu.int\homes\102\gampech\My%20Documents\Graph%20SRPC\Final%20Graph%20SRPC%20Infrastructu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5"/>
            <c:invertIfNegative val="0"/>
            <c:bubble3D val="0"/>
            <c:spPr>
              <a:solidFill>
                <a:srgbClr val="C00000"/>
              </a:solidFill>
              <a:ln>
                <a:noFill/>
              </a:ln>
              <a:effectLst/>
            </c:spPr>
            <c:extLst>
              <c:ext xmlns:c16="http://schemas.microsoft.com/office/drawing/2014/chart" uri="{C3380CC4-5D6E-409C-BE32-E72D297353CC}">
                <c16:uniqueId val="{00000001-78EF-402A-8833-1A5661BBFA19}"/>
              </c:ext>
            </c:extLst>
          </c:dPt>
          <c:dPt>
            <c:idx val="9"/>
            <c:invertIfNegative val="0"/>
            <c:bubble3D val="0"/>
            <c:spPr>
              <a:solidFill>
                <a:srgbClr val="C00000"/>
              </a:solidFill>
              <a:ln>
                <a:noFill/>
              </a:ln>
              <a:effectLst/>
            </c:spPr>
            <c:extLst>
              <c:ext xmlns:c16="http://schemas.microsoft.com/office/drawing/2014/chart" uri="{C3380CC4-5D6E-409C-BE32-E72D297353CC}">
                <c16:uniqueId val="{00000003-78EF-402A-8833-1A5661BBFA19}"/>
              </c:ext>
            </c:extLst>
          </c:dPt>
          <c:dPt>
            <c:idx val="10"/>
            <c:invertIfNegative val="0"/>
            <c:bubble3D val="0"/>
            <c:spPr>
              <a:solidFill>
                <a:srgbClr val="C00000"/>
              </a:solidFill>
              <a:ln>
                <a:noFill/>
              </a:ln>
              <a:effectLst/>
            </c:spPr>
            <c:extLst>
              <c:ext xmlns:c16="http://schemas.microsoft.com/office/drawing/2014/chart" uri="{C3380CC4-5D6E-409C-BE32-E72D297353CC}">
                <c16:uniqueId val="{00000005-78EF-402A-8833-1A5661BBFA19}"/>
              </c:ext>
            </c:extLst>
          </c:dPt>
          <c:cat>
            <c:strRef>
              <c:f>Sectors!$A$2:$A$17</c:f>
              <c:strCache>
                <c:ptCount val="16"/>
                <c:pt idx="0">
                  <c:v>Agriculture</c:v>
                </c:pt>
                <c:pt idx="1">
                  <c:v>Education</c:v>
                </c:pt>
                <c:pt idx="2">
                  <c:v>Business Env. &amp; Private Sector Development</c:v>
                </c:pt>
                <c:pt idx="3">
                  <c:v>Public Finance</c:v>
                </c:pt>
                <c:pt idx="4">
                  <c:v>Justice</c:v>
                </c:pt>
                <c:pt idx="5">
                  <c:v>Energy</c:v>
                </c:pt>
                <c:pt idx="6">
                  <c:v>Social Protection</c:v>
                </c:pt>
                <c:pt idx="7">
                  <c:v>Public Administration Reform</c:v>
                </c:pt>
                <c:pt idx="8">
                  <c:v>Health</c:v>
                </c:pt>
                <c:pt idx="9">
                  <c:v>Water and Sanitation</c:v>
                </c:pt>
                <c:pt idx="10">
                  <c:v>Transport</c:v>
                </c:pt>
                <c:pt idx="11">
                  <c:v>Decentralisation</c:v>
                </c:pt>
                <c:pt idx="12">
                  <c:v>Employment</c:v>
                </c:pt>
                <c:pt idx="13">
                  <c:v>Multisetor</c:v>
                </c:pt>
                <c:pt idx="14">
                  <c:v>Other</c:v>
                </c:pt>
                <c:pt idx="15">
                  <c:v>Environment and climate</c:v>
                </c:pt>
              </c:strCache>
            </c:strRef>
          </c:cat>
          <c:val>
            <c:numRef>
              <c:f>Sectors!$B$2:$B$17</c:f>
              <c:numCache>
                <c:formatCode>#,##0.00</c:formatCode>
                <c:ptCount val="16"/>
                <c:pt idx="0">
                  <c:v>1354330000</c:v>
                </c:pt>
                <c:pt idx="1">
                  <c:v>1329483771</c:v>
                </c:pt>
                <c:pt idx="2">
                  <c:v>528791600</c:v>
                </c:pt>
                <c:pt idx="3">
                  <c:v>468650000</c:v>
                </c:pt>
                <c:pt idx="4">
                  <c:v>418200000</c:v>
                </c:pt>
                <c:pt idx="5">
                  <c:v>415720000</c:v>
                </c:pt>
                <c:pt idx="6">
                  <c:v>380200000</c:v>
                </c:pt>
                <c:pt idx="7">
                  <c:v>349800000</c:v>
                </c:pt>
                <c:pt idx="8">
                  <c:v>311800000</c:v>
                </c:pt>
                <c:pt idx="9">
                  <c:v>282850000</c:v>
                </c:pt>
                <c:pt idx="10">
                  <c:v>214900000</c:v>
                </c:pt>
                <c:pt idx="11">
                  <c:v>210000000</c:v>
                </c:pt>
                <c:pt idx="12">
                  <c:v>183200000</c:v>
                </c:pt>
                <c:pt idx="13">
                  <c:v>163720000</c:v>
                </c:pt>
                <c:pt idx="14">
                  <c:v>75796060</c:v>
                </c:pt>
                <c:pt idx="15">
                  <c:v>66600000</c:v>
                </c:pt>
              </c:numCache>
            </c:numRef>
          </c:val>
          <c:extLst>
            <c:ext xmlns:c16="http://schemas.microsoft.com/office/drawing/2014/chart" uri="{C3380CC4-5D6E-409C-BE32-E72D297353CC}">
              <c16:uniqueId val="{00000006-78EF-402A-8833-1A5661BBFA19}"/>
            </c:ext>
          </c:extLst>
        </c:ser>
        <c:dLbls>
          <c:showLegendKey val="0"/>
          <c:showVal val="0"/>
          <c:showCatName val="0"/>
          <c:showSerName val="0"/>
          <c:showPercent val="0"/>
          <c:showBubbleSize val="0"/>
        </c:dLbls>
        <c:gapWidth val="219"/>
        <c:overlap val="-27"/>
        <c:axId val="102694272"/>
        <c:axId val="102738944"/>
      </c:barChart>
      <c:catAx>
        <c:axId val="102694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02738944"/>
        <c:crosses val="autoZero"/>
        <c:auto val="1"/>
        <c:lblAlgn val="ctr"/>
        <c:lblOffset val="100"/>
        <c:noMultiLvlLbl val="0"/>
      </c:catAx>
      <c:valAx>
        <c:axId val="102738944"/>
        <c:scaling>
          <c:orientation val="minMax"/>
          <c:max val="1400000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2694272"/>
        <c:crosses val="autoZero"/>
        <c:crossBetween val="between"/>
        <c:dispUnits>
          <c:builtInUnit val="millions"/>
          <c:dispUnitsLbl>
            <c:layout>
              <c:manualLayout>
                <c:xMode val="edge"/>
                <c:yMode val="edge"/>
                <c:x val="1.2345679012345678E-2"/>
                <c:y val="0.28964623142571883"/>
              </c:manualLayout>
            </c:layout>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million</a:t>
                  </a:r>
                  <a:r>
                    <a:rPr lang="en-US" baseline="0"/>
                    <a:t> EUR</a:t>
                  </a:r>
                  <a:endParaRPr lang="en-US"/>
                </a:p>
              </c:rich>
            </c:tx>
            <c:spPr>
              <a:noFill/>
              <a:ln>
                <a:noFill/>
              </a:ln>
              <a:effectLst/>
            </c:spPr>
          </c:dispUnitsLbl>
        </c:dispUnits>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776866"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0" y="9263816"/>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776866" y="9263816"/>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b" anchorCtr="0" compatLnSpc="1">
            <a:prstTxWarp prst="textNoShape">
              <a:avLst/>
            </a:prstTxWarp>
          </a:bodyPr>
          <a:lstStyle>
            <a:lvl1pPr algn="r">
              <a:defRPr>
                <a:solidFill>
                  <a:schemeClr val="tx1"/>
                </a:solidFill>
                <a:latin typeface="Arial" charset="0"/>
              </a:defRPr>
            </a:lvl1pPr>
          </a:lstStyle>
          <a:p>
            <a:fld id="{70E12F0E-07A6-4282-9B77-F921585E0687}" type="slidenum">
              <a:rPr lang="en-GB" altLang="en-US"/>
              <a:pPr/>
              <a:t>‹#›</a:t>
            </a:fld>
            <a:endParaRPr lang="en-GB" altLang="en-US"/>
          </a:p>
        </p:txBody>
      </p:sp>
    </p:spTree>
    <p:extLst>
      <p:ext uri="{BB962C8B-B14F-4D97-AF65-F5344CB8AC3E}">
        <p14:creationId xmlns:p14="http://schemas.microsoft.com/office/powerpoint/2010/main" val="22765761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776866"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896938" y="731838"/>
            <a:ext cx="4876800" cy="36576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66597" y="4632688"/>
            <a:ext cx="5335894" cy="4389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36870" name="Rectangle 6"/>
          <p:cNvSpPr>
            <a:spLocks noGrp="1" noChangeArrowheads="1"/>
          </p:cNvSpPr>
          <p:nvPr>
            <p:ph type="ftr" sz="quarter" idx="4"/>
          </p:nvPr>
        </p:nvSpPr>
        <p:spPr bwMode="auto">
          <a:xfrm>
            <a:off x="0" y="9263816"/>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776866" y="9263816"/>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3" tIns="44892" rIns="89783" bIns="44892" numCol="1" anchor="b" anchorCtr="0" compatLnSpc="1">
            <a:prstTxWarp prst="textNoShape">
              <a:avLst/>
            </a:prstTxWarp>
          </a:bodyPr>
          <a:lstStyle>
            <a:lvl1pPr algn="r">
              <a:defRPr>
                <a:solidFill>
                  <a:schemeClr val="tx1"/>
                </a:solidFill>
                <a:latin typeface="Arial" charset="0"/>
              </a:defRPr>
            </a:lvl1pPr>
          </a:lstStyle>
          <a:p>
            <a:fld id="{5E325754-8ADD-43AB-9B52-5C68BA4F7A3F}" type="slidenum">
              <a:rPr lang="en-GB" altLang="en-US"/>
              <a:pPr/>
              <a:t>‹#›</a:t>
            </a:fld>
            <a:endParaRPr lang="en-GB" altLang="en-US"/>
          </a:p>
        </p:txBody>
      </p:sp>
    </p:spTree>
    <p:extLst>
      <p:ext uri="{BB962C8B-B14F-4D97-AF65-F5344CB8AC3E}">
        <p14:creationId xmlns:p14="http://schemas.microsoft.com/office/powerpoint/2010/main" val="277814607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22852" indent="-278020" eaLnBrk="0" hangingPunct="0">
              <a:defRPr sz="1200">
                <a:solidFill>
                  <a:srgbClr val="0F5494"/>
                </a:solidFill>
                <a:latin typeface="Verdana" pitchFamily="34" charset="0"/>
              </a:defRPr>
            </a:lvl2pPr>
            <a:lvl3pPr marL="1112079" indent="-222416" eaLnBrk="0" hangingPunct="0">
              <a:defRPr sz="1200">
                <a:solidFill>
                  <a:srgbClr val="0F5494"/>
                </a:solidFill>
                <a:latin typeface="Verdana" pitchFamily="34" charset="0"/>
              </a:defRPr>
            </a:lvl3pPr>
            <a:lvl4pPr marL="1556911" indent="-222416" eaLnBrk="0" hangingPunct="0">
              <a:defRPr sz="1200">
                <a:solidFill>
                  <a:srgbClr val="0F5494"/>
                </a:solidFill>
                <a:latin typeface="Verdana" pitchFamily="34" charset="0"/>
              </a:defRPr>
            </a:lvl4pPr>
            <a:lvl5pPr marL="2001743" indent="-222416" eaLnBrk="0" hangingPunct="0">
              <a:defRPr sz="1200">
                <a:solidFill>
                  <a:srgbClr val="0F5494"/>
                </a:solidFill>
                <a:latin typeface="Verdana" pitchFamily="34" charset="0"/>
              </a:defRPr>
            </a:lvl5pPr>
            <a:lvl6pPr marL="2446574" indent="-222416" eaLnBrk="0" fontAlgn="base" hangingPunct="0">
              <a:spcBef>
                <a:spcPct val="0"/>
              </a:spcBef>
              <a:spcAft>
                <a:spcPct val="0"/>
              </a:spcAft>
              <a:defRPr sz="1200">
                <a:solidFill>
                  <a:srgbClr val="0F5494"/>
                </a:solidFill>
                <a:latin typeface="Verdana" pitchFamily="34" charset="0"/>
              </a:defRPr>
            </a:lvl6pPr>
            <a:lvl7pPr marL="2891407" indent="-222416" eaLnBrk="0" fontAlgn="base" hangingPunct="0">
              <a:spcBef>
                <a:spcPct val="0"/>
              </a:spcBef>
              <a:spcAft>
                <a:spcPct val="0"/>
              </a:spcAft>
              <a:defRPr sz="1200">
                <a:solidFill>
                  <a:srgbClr val="0F5494"/>
                </a:solidFill>
                <a:latin typeface="Verdana" pitchFamily="34" charset="0"/>
              </a:defRPr>
            </a:lvl7pPr>
            <a:lvl8pPr marL="3336237" indent="-222416" eaLnBrk="0" fontAlgn="base" hangingPunct="0">
              <a:spcBef>
                <a:spcPct val="0"/>
              </a:spcBef>
              <a:spcAft>
                <a:spcPct val="0"/>
              </a:spcAft>
              <a:defRPr sz="1200">
                <a:solidFill>
                  <a:srgbClr val="0F5494"/>
                </a:solidFill>
                <a:latin typeface="Verdana" pitchFamily="34" charset="0"/>
              </a:defRPr>
            </a:lvl8pPr>
            <a:lvl9pPr marL="3781069" indent="-222416" eaLnBrk="0" fontAlgn="base" hangingPunct="0">
              <a:spcBef>
                <a:spcPct val="0"/>
              </a:spcBef>
              <a:spcAft>
                <a:spcPct val="0"/>
              </a:spcAft>
              <a:defRPr sz="1200">
                <a:solidFill>
                  <a:srgbClr val="0F5494"/>
                </a:solidFill>
                <a:latin typeface="Verdana" pitchFamily="34" charset="0"/>
              </a:defRPr>
            </a:lvl9pPr>
          </a:lstStyle>
          <a:p>
            <a:pPr eaLnBrk="1" hangingPunct="1"/>
            <a:fld id="{5209B2C0-F651-4E11-A879-2ABD29D2066B}" type="slidenum">
              <a:rPr lang="en-GB" altLang="es-ES" smtClean="0">
                <a:solidFill>
                  <a:schemeClr val="tx1"/>
                </a:solidFill>
                <a:latin typeface="Arial" charset="0"/>
              </a:rPr>
              <a:pPr eaLnBrk="1" hangingPunct="1"/>
              <a:t>1</a:t>
            </a:fld>
            <a:endParaRPr lang="en-GB" altLang="es-ES">
              <a:solidFill>
                <a:schemeClr val="tx1"/>
              </a:solidFill>
              <a:latin typeface="Arial" charset="0"/>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US" altLang="es-ES"/>
          </a:p>
        </p:txBody>
      </p:sp>
    </p:spTree>
    <p:extLst>
      <p:ext uri="{BB962C8B-B14F-4D97-AF65-F5344CB8AC3E}">
        <p14:creationId xmlns:p14="http://schemas.microsoft.com/office/powerpoint/2010/main" val="3996762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fr-BE" sz="1100" dirty="0" err="1"/>
              <a:t>Weaknesses</a:t>
            </a:r>
            <a:r>
              <a:rPr lang="fr-BE" sz="1100" dirty="0"/>
              <a:t> are </a:t>
            </a:r>
            <a:r>
              <a:rPr lang="fr-BE" sz="1100" dirty="0" err="1"/>
              <a:t>widespread</a:t>
            </a:r>
            <a:r>
              <a:rPr lang="fr-BE" sz="1100" dirty="0"/>
              <a:t> </a:t>
            </a:r>
            <a:r>
              <a:rPr lang="fr-BE" sz="1100" dirty="0" err="1"/>
              <a:t>across</a:t>
            </a:r>
            <a:r>
              <a:rPr lang="fr-BE" sz="1100" dirty="0"/>
              <a:t> the PIM cycle but institutions are </a:t>
            </a:r>
            <a:r>
              <a:rPr lang="fr-BE" sz="1100" dirty="0" err="1"/>
              <a:t>better</a:t>
            </a:r>
            <a:r>
              <a:rPr lang="fr-BE" sz="1100" dirty="0"/>
              <a:t> </a:t>
            </a:r>
            <a:r>
              <a:rPr lang="fr-BE" sz="1100" dirty="0" err="1"/>
              <a:t>designed</a:t>
            </a:r>
            <a:r>
              <a:rPr lang="fr-BE" sz="1100" dirty="0"/>
              <a:t> in the planning </a:t>
            </a:r>
            <a:r>
              <a:rPr lang="fr-BE" sz="1100" dirty="0" err="1"/>
              <a:t>than</a:t>
            </a:r>
            <a:r>
              <a:rPr lang="fr-BE" sz="1100" dirty="0"/>
              <a:t> in the allocation and </a:t>
            </a:r>
            <a:r>
              <a:rPr lang="fr-BE" sz="1100" dirty="0" err="1"/>
              <a:t>implementation</a:t>
            </a:r>
            <a:r>
              <a:rPr lang="fr-BE" sz="1100" dirty="0"/>
              <a:t> stages</a:t>
            </a:r>
          </a:p>
          <a:p>
            <a:pPr marL="342900" indent="-342900">
              <a:buFont typeface="Arial" panose="020B0604020202020204" pitchFamily="34" charset="0"/>
              <a:buChar char="•"/>
            </a:pPr>
            <a:r>
              <a:rPr lang="fr-BE" sz="1100" dirty="0"/>
              <a:t>C</a:t>
            </a:r>
            <a:r>
              <a:rPr lang="en-US" sz="1100" dirty="0" err="1"/>
              <a:t>ountries</a:t>
            </a:r>
            <a:r>
              <a:rPr lang="en-US" sz="1100" dirty="0"/>
              <a:t> scored highest in terms of budget unity, budget comprehensiveness, and national planning (planning and allocation stages). Weakest design: </a:t>
            </a:r>
            <a:r>
              <a:rPr lang="en-US" sz="1100" u="sng" dirty="0"/>
              <a:t>project appraisal</a:t>
            </a:r>
            <a:r>
              <a:rPr lang="en-US" sz="1100" dirty="0"/>
              <a:t>, </a:t>
            </a:r>
            <a:r>
              <a:rPr lang="en-US" sz="1100" u="sng" dirty="0"/>
              <a:t>selection</a:t>
            </a:r>
            <a:r>
              <a:rPr lang="en-US" sz="1100" dirty="0"/>
              <a:t> and </a:t>
            </a:r>
            <a:r>
              <a:rPr lang="en-US" sz="1100" u="sng" dirty="0"/>
              <a:t>management</a:t>
            </a:r>
            <a:r>
              <a:rPr lang="en-US" sz="1100" dirty="0"/>
              <a:t>, </a:t>
            </a:r>
            <a:r>
              <a:rPr lang="en-US" sz="1100" u="sng" dirty="0"/>
              <a:t>asset monitoring</a:t>
            </a:r>
            <a:endParaRPr lang="fr-BE" sz="1100" u="sng" dirty="0"/>
          </a:p>
          <a:p>
            <a:endParaRPr lang="en-GB" dirty="0"/>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13</a:t>
            </a:fld>
            <a:endParaRPr lang="en-GB" altLang="en-US"/>
          </a:p>
        </p:txBody>
      </p:sp>
    </p:spTree>
    <p:extLst>
      <p:ext uri="{BB962C8B-B14F-4D97-AF65-F5344CB8AC3E}">
        <p14:creationId xmlns:p14="http://schemas.microsoft.com/office/powerpoint/2010/main" val="2997639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20000"/>
              </a:spcBef>
              <a:spcAft>
                <a:spcPct val="0"/>
              </a:spcAft>
              <a:buClr>
                <a:srgbClr val="FFFFFF"/>
              </a:buClr>
              <a:buSzTx/>
              <a:buFontTx/>
              <a:buNone/>
              <a:tabLst/>
              <a:defRPr/>
            </a:pPr>
            <a:r>
              <a:rPr kumimoji="0" lang="en-US" sz="1400" b="1" i="1" u="sng" strike="noStrike" kern="0" cap="none" spc="0" normalizeH="0" baseline="0" noProof="0" dirty="0">
                <a:ln>
                  <a:noFill/>
                </a:ln>
                <a:solidFill>
                  <a:srgbClr val="FFFFFF"/>
                </a:solidFill>
                <a:effectLst/>
                <a:uLnTx/>
                <a:uFillTx/>
                <a:latin typeface="Verdana"/>
                <a:ea typeface="+mn-ea"/>
                <a:cs typeface="+mn-cs"/>
              </a:rPr>
              <a:t>National and sectoral planning:</a:t>
            </a:r>
            <a:r>
              <a:rPr kumimoji="0" lang="en-US" sz="1400" b="1" i="0" u="none" strike="noStrike" kern="0" cap="none" spc="0" normalizeH="0" baseline="0" noProof="0" dirty="0">
                <a:ln>
                  <a:noFill/>
                </a:ln>
                <a:solidFill>
                  <a:srgbClr val="FFFFFF"/>
                </a:solidFill>
                <a:effectLst/>
                <a:uLnTx/>
                <a:uFillTx/>
                <a:latin typeface="Verdana"/>
                <a:ea typeface="+mn-ea"/>
                <a:cs typeface="+mn-cs"/>
              </a:rPr>
              <a:t> often fragmented, not properly costed, not aligned with the medium-term framework and annual budget</a:t>
            </a:r>
          </a:p>
          <a:p>
            <a:pPr marL="0" marR="0" lvl="0" indent="0" algn="l" defTabSz="914400" rtl="0" eaLnBrk="1" fontAlgn="base" latinLnBrk="0" hangingPunct="1">
              <a:lnSpc>
                <a:spcPct val="100000"/>
              </a:lnSpc>
              <a:spcBef>
                <a:spcPct val="20000"/>
              </a:spcBef>
              <a:spcAft>
                <a:spcPct val="0"/>
              </a:spcAft>
              <a:buClr>
                <a:srgbClr val="FFFFFF"/>
              </a:buClr>
              <a:buSzTx/>
              <a:buFontTx/>
              <a:buNone/>
              <a:tabLst/>
              <a:defRPr/>
            </a:pPr>
            <a:r>
              <a:rPr kumimoji="0" lang="en-US" sz="1400" b="1" i="1" u="sng" strike="noStrike" kern="0" cap="none" spc="0" normalizeH="0" baseline="0" noProof="0" dirty="0">
                <a:ln>
                  <a:noFill/>
                </a:ln>
                <a:solidFill>
                  <a:srgbClr val="FFFFFF"/>
                </a:solidFill>
                <a:effectLst/>
                <a:uLnTx/>
                <a:uFillTx/>
                <a:latin typeface="Verdana"/>
                <a:ea typeface="+mn-ea"/>
                <a:cs typeface="+mn-cs"/>
              </a:rPr>
              <a:t>Project selection</a:t>
            </a:r>
            <a:r>
              <a:rPr kumimoji="0" lang="en-US" sz="1400" b="1" i="1" u="none" strike="noStrike" kern="0" cap="none" spc="0" normalizeH="0" baseline="0" noProof="0" dirty="0">
                <a:ln>
                  <a:noFill/>
                </a:ln>
                <a:solidFill>
                  <a:srgbClr val="FFFFFF"/>
                </a:solidFill>
                <a:effectLst/>
                <a:uLnTx/>
                <a:uFillTx/>
                <a:latin typeface="Verdana"/>
                <a:ea typeface="+mn-ea"/>
                <a:cs typeface="+mn-cs"/>
              </a:rPr>
              <a:t> </a:t>
            </a:r>
            <a:r>
              <a:rPr kumimoji="0" lang="en-US" sz="1400" b="1" i="0" u="none" strike="noStrike" kern="0" cap="none" spc="0" normalizeH="0" baseline="0" noProof="0" dirty="0">
                <a:ln>
                  <a:noFill/>
                </a:ln>
                <a:solidFill>
                  <a:srgbClr val="FFFFFF"/>
                </a:solidFill>
                <a:effectLst/>
                <a:uLnTx/>
                <a:uFillTx/>
                <a:latin typeface="Verdana"/>
                <a:ea typeface="+mn-ea"/>
                <a:cs typeface="+mn-cs"/>
              </a:rPr>
              <a:t>frequently governments do not implement standard criteria in practice</a:t>
            </a:r>
          </a:p>
          <a:p>
            <a:pPr marL="0" marR="0" lvl="0" indent="0" algn="l" defTabSz="914400" rtl="0" eaLnBrk="1" fontAlgn="base" latinLnBrk="0" hangingPunct="1">
              <a:lnSpc>
                <a:spcPct val="100000"/>
              </a:lnSpc>
              <a:spcBef>
                <a:spcPct val="20000"/>
              </a:spcBef>
              <a:spcAft>
                <a:spcPct val="0"/>
              </a:spcAft>
              <a:buClr>
                <a:srgbClr val="FFFFFF"/>
              </a:buClr>
              <a:buSzTx/>
              <a:buFontTx/>
              <a:buNone/>
              <a:tabLst/>
              <a:defRPr/>
            </a:pPr>
            <a:r>
              <a:rPr kumimoji="0" lang="en-US" sz="1400" b="1" i="1" u="sng" strike="noStrike" kern="0" cap="none" spc="0" normalizeH="0" baseline="0" noProof="0" dirty="0">
                <a:ln>
                  <a:noFill/>
                </a:ln>
                <a:solidFill>
                  <a:srgbClr val="FFFFFF"/>
                </a:solidFill>
                <a:effectLst/>
                <a:uLnTx/>
                <a:uFillTx/>
                <a:latin typeface="Verdana"/>
                <a:ea typeface="+mn-ea"/>
                <a:cs typeface="+mn-cs"/>
              </a:rPr>
              <a:t>Multiyear budgeting</a:t>
            </a:r>
            <a:r>
              <a:rPr kumimoji="0" lang="en-US" sz="1400" b="1" i="1" u="none" strike="noStrike" kern="0" cap="none" spc="0" normalizeH="0" baseline="0" noProof="0" dirty="0">
                <a:ln>
                  <a:noFill/>
                </a:ln>
                <a:solidFill>
                  <a:srgbClr val="FFFFFF"/>
                </a:solidFill>
                <a:effectLst/>
                <a:uLnTx/>
                <a:uFillTx/>
                <a:latin typeface="Verdana"/>
                <a:ea typeface="+mn-ea"/>
                <a:cs typeface="+mn-cs"/>
              </a:rPr>
              <a:t>:  </a:t>
            </a:r>
            <a:r>
              <a:rPr kumimoji="0" lang="en-US" sz="1400" b="1" i="0" u="none" strike="noStrike" kern="0" cap="none" spc="0" normalizeH="0" baseline="0" noProof="0" dirty="0">
                <a:ln>
                  <a:noFill/>
                </a:ln>
                <a:solidFill>
                  <a:srgbClr val="FFFFFF"/>
                </a:solidFill>
                <a:effectLst/>
                <a:uLnTx/>
                <a:uFillTx/>
                <a:latin typeface="Verdana"/>
                <a:ea typeface="+mn-ea"/>
                <a:cs typeface="+mn-cs"/>
              </a:rPr>
              <a:t>In many countries the forecast of public investment for two or more years ahead is unreliable</a:t>
            </a:r>
          </a:p>
          <a:p>
            <a:pPr marL="0" marR="0" lvl="0" indent="0" algn="l" defTabSz="914400" rtl="0" eaLnBrk="1" fontAlgn="base" latinLnBrk="0" hangingPunct="1">
              <a:lnSpc>
                <a:spcPct val="100000"/>
              </a:lnSpc>
              <a:spcBef>
                <a:spcPct val="20000"/>
              </a:spcBef>
              <a:spcAft>
                <a:spcPct val="0"/>
              </a:spcAft>
              <a:buClr>
                <a:srgbClr val="FFFFFF"/>
              </a:buClr>
              <a:buSzTx/>
              <a:buFontTx/>
              <a:buNone/>
              <a:tabLst/>
              <a:defRPr/>
            </a:pPr>
            <a:r>
              <a:rPr kumimoji="0" lang="en-US" sz="1400" b="1" i="1" u="sng" strike="noStrike" kern="0" cap="none" spc="0" normalizeH="0" baseline="0" noProof="0" dirty="0">
                <a:ln>
                  <a:noFill/>
                </a:ln>
                <a:solidFill>
                  <a:srgbClr val="FFFFFF"/>
                </a:solidFill>
                <a:effectLst/>
                <a:uLnTx/>
                <a:uFillTx/>
                <a:latin typeface="Verdana"/>
                <a:ea typeface="+mn-ea"/>
                <a:cs typeface="+mn-cs"/>
              </a:rPr>
              <a:t>Transparency of execution:</a:t>
            </a:r>
            <a:r>
              <a:rPr kumimoji="0" lang="en-US" sz="1400" b="1" i="1" u="none" strike="noStrike" kern="0" cap="none" spc="0" normalizeH="0" baseline="0" noProof="0" dirty="0">
                <a:ln>
                  <a:noFill/>
                </a:ln>
                <a:solidFill>
                  <a:srgbClr val="FFFFFF"/>
                </a:solidFill>
                <a:effectLst/>
                <a:uLnTx/>
                <a:uFillTx/>
                <a:latin typeface="Verdana"/>
                <a:ea typeface="+mn-ea"/>
                <a:cs typeface="+mn-cs"/>
              </a:rPr>
              <a:t> </a:t>
            </a:r>
            <a:r>
              <a:rPr kumimoji="0" lang="en-US" sz="1400" b="1" i="0" u="none" strike="noStrike" kern="0" cap="none" spc="0" normalizeH="0" baseline="0" noProof="0" dirty="0">
                <a:ln>
                  <a:noFill/>
                </a:ln>
                <a:solidFill>
                  <a:srgbClr val="FFFFFF"/>
                </a:solidFill>
                <a:effectLst/>
                <a:uLnTx/>
                <a:uFillTx/>
                <a:latin typeface="Verdana"/>
                <a:ea typeface="+mn-ea"/>
                <a:cs typeface="+mn-cs"/>
              </a:rPr>
              <a:t>non-compliance with the procedures by procuring agencies</a:t>
            </a:r>
          </a:p>
          <a:p>
            <a:endParaRPr lang="en-GB" dirty="0"/>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14</a:t>
            </a:fld>
            <a:endParaRPr lang="en-GB" altLang="en-US"/>
          </a:p>
        </p:txBody>
      </p:sp>
    </p:spTree>
    <p:extLst>
      <p:ext uri="{BB962C8B-B14F-4D97-AF65-F5344CB8AC3E}">
        <p14:creationId xmlns:p14="http://schemas.microsoft.com/office/powerpoint/2010/main" val="1451803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E325754-8ADD-43AB-9B52-5C68BA4F7A3F}" type="slidenum">
              <a:rPr lang="en-GB" altLang="en-US" smtClean="0"/>
              <a:pPr/>
              <a:t>15</a:t>
            </a:fld>
            <a:endParaRPr lang="en-GB" altLang="en-US"/>
          </a:p>
        </p:txBody>
      </p:sp>
    </p:spTree>
    <p:extLst>
      <p:ext uri="{BB962C8B-B14F-4D97-AF65-F5344CB8AC3E}">
        <p14:creationId xmlns:p14="http://schemas.microsoft.com/office/powerpoint/2010/main" val="996231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06079">
              <a:defRPr/>
            </a:pPr>
            <a:r>
              <a:rPr lang="fr-FR" dirty="0"/>
              <a:t>J’ai retiré la </a:t>
            </a:r>
            <a:r>
              <a:rPr lang="fr-FR" dirty="0" err="1"/>
              <a:t>ref</a:t>
            </a:r>
            <a:r>
              <a:rPr lang="fr-FR" dirty="0"/>
              <a:t> </a:t>
            </a:r>
            <a:r>
              <a:rPr lang="en-GB" dirty="0">
                <a:latin typeface="EC Square Sans Pro" panose="020B0506040000020004" pitchFamily="34" charset="0"/>
              </a:rPr>
              <a:t>2019 trends &amp; results: http://</a:t>
            </a:r>
            <a:r>
              <a:rPr lang="en-GB" dirty="0" err="1">
                <a:latin typeface="EC Square Sans Pro" panose="020B0506040000020004" pitchFamily="34" charset="0"/>
              </a:rPr>
              <a:t>bit.ly</a:t>
            </a:r>
            <a:r>
              <a:rPr lang="en-GB" dirty="0">
                <a:latin typeface="EC Square Sans Pro" panose="020B0506040000020004" pitchFamily="34" charset="0"/>
              </a:rPr>
              <a:t>/BudgetSupportResults2019 </a:t>
            </a:r>
            <a:r>
              <a:rPr lang="fr-FR" dirty="0">
                <a:latin typeface="EC Square Sans Pro" panose="020B0506040000020004" pitchFamily="34" charset="0"/>
              </a:rPr>
              <a:t>pour la mettre dans l’annexe bibliographique</a:t>
            </a:r>
            <a:endParaRPr lang="en-GB" dirty="0">
              <a:latin typeface="EC Square Sans Pro" panose="020B0506040000020004" pitchFamily="34" charset="0"/>
            </a:endParaRPr>
          </a:p>
        </p:txBody>
      </p:sp>
      <p:sp>
        <p:nvSpPr>
          <p:cNvPr id="4" name="Espace réservé du numéro de diapositive 3"/>
          <p:cNvSpPr>
            <a:spLocks noGrp="1"/>
          </p:cNvSpPr>
          <p:nvPr>
            <p:ph type="sldNum" sz="quarter" idx="5"/>
          </p:nvPr>
        </p:nvSpPr>
        <p:spPr/>
        <p:txBody>
          <a:bodyPr/>
          <a:lstStyle/>
          <a:p>
            <a:fld id="{5E325754-8ADD-43AB-9B52-5C68BA4F7A3F}" type="slidenum">
              <a:rPr lang="en-GB" altLang="en-US" smtClean="0"/>
              <a:pPr/>
              <a:t>16</a:t>
            </a:fld>
            <a:endParaRPr lang="en-GB" altLang="en-US"/>
          </a:p>
        </p:txBody>
      </p:sp>
    </p:spTree>
    <p:extLst>
      <p:ext uri="{BB962C8B-B14F-4D97-AF65-F5344CB8AC3E}">
        <p14:creationId xmlns:p14="http://schemas.microsoft.com/office/powerpoint/2010/main" val="3936119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17</a:t>
            </a:fld>
            <a:endParaRPr lang="en-GB" altLang="en-US"/>
          </a:p>
        </p:txBody>
      </p:sp>
    </p:spTree>
    <p:extLst>
      <p:ext uri="{BB962C8B-B14F-4D97-AF65-F5344CB8AC3E}">
        <p14:creationId xmlns:p14="http://schemas.microsoft.com/office/powerpoint/2010/main" val="2784653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2F4BC2B-D145-42BC-A0BE-91CFDF85FF09}" type="slidenum">
              <a:rPr lang="en-GB" smtClean="0"/>
              <a:pPr>
                <a:defRPr/>
              </a:pPr>
              <a:t>2</a:t>
            </a:fld>
            <a:endParaRPr lang="en-GB"/>
          </a:p>
        </p:txBody>
      </p:sp>
    </p:spTree>
    <p:extLst>
      <p:ext uri="{BB962C8B-B14F-4D97-AF65-F5344CB8AC3E}">
        <p14:creationId xmlns:p14="http://schemas.microsoft.com/office/powerpoint/2010/main" val="902497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E325754-8ADD-43AB-9B52-5C68BA4F7A3F}" type="slidenum">
              <a:rPr lang="en-GB" altLang="en-US" smtClean="0"/>
              <a:pPr/>
              <a:t>3</a:t>
            </a:fld>
            <a:endParaRPr lang="en-GB" altLang="en-US"/>
          </a:p>
        </p:txBody>
      </p:sp>
    </p:spTree>
    <p:extLst>
      <p:ext uri="{BB962C8B-B14F-4D97-AF65-F5344CB8AC3E}">
        <p14:creationId xmlns:p14="http://schemas.microsoft.com/office/powerpoint/2010/main" val="3502137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28388" indent="-280149" eaLnBrk="0" hangingPunct="0">
              <a:defRPr sz="1200">
                <a:solidFill>
                  <a:srgbClr val="0F5494"/>
                </a:solidFill>
                <a:latin typeface="Verdana" pitchFamily="34" charset="0"/>
              </a:defRPr>
            </a:lvl2pPr>
            <a:lvl3pPr marL="1120597" indent="-224119" eaLnBrk="0" hangingPunct="0">
              <a:defRPr sz="1200">
                <a:solidFill>
                  <a:srgbClr val="0F5494"/>
                </a:solidFill>
                <a:latin typeface="Verdana" pitchFamily="34" charset="0"/>
              </a:defRPr>
            </a:lvl3pPr>
            <a:lvl4pPr marL="1568836" indent="-224119" eaLnBrk="0" hangingPunct="0">
              <a:defRPr sz="1200">
                <a:solidFill>
                  <a:srgbClr val="0F5494"/>
                </a:solidFill>
                <a:latin typeface="Verdana" pitchFamily="34" charset="0"/>
              </a:defRPr>
            </a:lvl4pPr>
            <a:lvl5pPr marL="2017075" indent="-224119" eaLnBrk="0" hangingPunct="0">
              <a:defRPr sz="1200">
                <a:solidFill>
                  <a:srgbClr val="0F5494"/>
                </a:solidFill>
                <a:latin typeface="Verdana" pitchFamily="34" charset="0"/>
              </a:defRPr>
            </a:lvl5pPr>
            <a:lvl6pPr marL="2465314" indent="-224119" eaLnBrk="0" fontAlgn="base" hangingPunct="0">
              <a:spcBef>
                <a:spcPct val="0"/>
              </a:spcBef>
              <a:spcAft>
                <a:spcPct val="0"/>
              </a:spcAft>
              <a:defRPr sz="1200">
                <a:solidFill>
                  <a:srgbClr val="0F5494"/>
                </a:solidFill>
                <a:latin typeface="Verdana" pitchFamily="34" charset="0"/>
              </a:defRPr>
            </a:lvl6pPr>
            <a:lvl7pPr marL="2913553" indent="-224119" eaLnBrk="0" fontAlgn="base" hangingPunct="0">
              <a:spcBef>
                <a:spcPct val="0"/>
              </a:spcBef>
              <a:spcAft>
                <a:spcPct val="0"/>
              </a:spcAft>
              <a:defRPr sz="1200">
                <a:solidFill>
                  <a:srgbClr val="0F5494"/>
                </a:solidFill>
                <a:latin typeface="Verdana" pitchFamily="34" charset="0"/>
              </a:defRPr>
            </a:lvl7pPr>
            <a:lvl8pPr marL="3361792" indent="-224119" eaLnBrk="0" fontAlgn="base" hangingPunct="0">
              <a:spcBef>
                <a:spcPct val="0"/>
              </a:spcBef>
              <a:spcAft>
                <a:spcPct val="0"/>
              </a:spcAft>
              <a:defRPr sz="1200">
                <a:solidFill>
                  <a:srgbClr val="0F5494"/>
                </a:solidFill>
                <a:latin typeface="Verdana" pitchFamily="34" charset="0"/>
              </a:defRPr>
            </a:lvl8pPr>
            <a:lvl9pPr marL="3810030" indent="-224119" eaLnBrk="0" fontAlgn="base" hangingPunct="0">
              <a:spcBef>
                <a:spcPct val="0"/>
              </a:spcBef>
              <a:spcAft>
                <a:spcPct val="0"/>
              </a:spcAft>
              <a:defRPr sz="1200">
                <a:solidFill>
                  <a:srgbClr val="0F5494"/>
                </a:solidFill>
                <a:latin typeface="Verdana" pitchFamily="34" charset="0"/>
              </a:defRPr>
            </a:lvl9pPr>
          </a:lstStyle>
          <a:p>
            <a:pPr eaLnBrk="1" hangingPunct="1"/>
            <a:fld id="{A037F1EE-C4F7-46FF-983F-044A9EBFF8B0}" type="slidenum">
              <a:rPr lang="en-GB" altLang="en-US" smtClean="0">
                <a:solidFill>
                  <a:prstClr val="black"/>
                </a:solidFill>
                <a:latin typeface="Arial" charset="0"/>
              </a:rPr>
              <a:pPr eaLnBrk="1" hangingPunct="1"/>
              <a:t>4</a:t>
            </a:fld>
            <a:endParaRPr lang="en-GB" altLang="en-US">
              <a:solidFill>
                <a:prstClr val="black"/>
              </a:solidFill>
              <a:latin typeface="Arial"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base" latinLnBrk="0" hangingPunct="1">
              <a:lnSpc>
                <a:spcPct val="100000"/>
              </a:lnSpc>
              <a:spcBef>
                <a:spcPts val="0"/>
              </a:spcBef>
              <a:spcAft>
                <a:spcPct val="0"/>
              </a:spcAft>
              <a:buClrTx/>
              <a:buSzTx/>
              <a:buFontTx/>
              <a:buNone/>
              <a:tabLst/>
              <a:defRPr/>
            </a:pPr>
            <a:r>
              <a:rPr kumimoji="0" lang="en-GB" sz="1200" b="1" i="0" u="none" strike="noStrike" kern="0" cap="none" spc="0" normalizeH="0" baseline="0" noProof="0" dirty="0">
                <a:ln>
                  <a:noFill/>
                </a:ln>
                <a:solidFill>
                  <a:srgbClr val="0F5494"/>
                </a:solidFill>
                <a:effectLst/>
                <a:uLnTx/>
                <a:uFillTx/>
                <a:latin typeface="Times New Roman" panose="02020603050405020304" pitchFamily="18" charset="0"/>
                <a:cs typeface="Times New Roman" panose="02020603050405020304" pitchFamily="18" charset="0"/>
              </a:rPr>
              <a:t>Scope of Public policy</a:t>
            </a:r>
          </a:p>
          <a:p>
            <a:pPr marL="0" marR="0" lvl="1" indent="-285750" algn="l" defTabSz="914400" rtl="0" eaLnBrk="1" fontAlgn="base" latinLnBrk="0" hangingPunct="1">
              <a:lnSpc>
                <a:spcPct val="100000"/>
              </a:lnSpc>
              <a:spcBef>
                <a:spcPts val="0"/>
              </a:spcBef>
              <a:spcAft>
                <a:spcPct val="0"/>
              </a:spcAft>
              <a:buClrTx/>
              <a:buSzTx/>
              <a:buFontTx/>
              <a:buChar char="•"/>
              <a:tabLst/>
              <a:defRPr/>
            </a:pPr>
            <a:r>
              <a:rPr kumimoji="0" lang="en-GB" sz="1200" b="1" i="0" u="none" strike="noStrike" kern="0" cap="none" spc="0" normalizeH="0" baseline="0" noProof="0" dirty="0">
                <a:ln>
                  <a:noFill/>
                </a:ln>
                <a:solidFill>
                  <a:srgbClr val="0F5494"/>
                </a:solidFill>
                <a:effectLst/>
                <a:uLnTx/>
                <a:uFillTx/>
                <a:latin typeface="Times New Roman" panose="02020603050405020304" pitchFamily="18" charset="0"/>
                <a:cs typeface="Times New Roman" panose="02020603050405020304" pitchFamily="18" charset="0"/>
              </a:rPr>
              <a:t>Multi-sector? Closely Interlinked sectors </a:t>
            </a:r>
          </a:p>
          <a:p>
            <a:pPr marL="0" marR="0" lvl="2" indent="-228600" algn="l" defTabSz="914400" rtl="0" eaLnBrk="1" fontAlgn="base" latinLnBrk="0" hangingPunct="1">
              <a:lnSpc>
                <a:spcPct val="100000"/>
              </a:lnSpc>
              <a:spcBef>
                <a:spcPts val="0"/>
              </a:spcBef>
              <a:spcAft>
                <a:spcPct val="0"/>
              </a:spcAft>
              <a:buClrTx/>
              <a:buSzTx/>
              <a:buFont typeface="Wingdings" pitchFamily="2" charset="2"/>
              <a:buChar char="ü"/>
              <a:tabLst/>
              <a:defRPr/>
            </a:pPr>
            <a:r>
              <a:rPr kumimoji="0" lang="en-GB" sz="1200" b="0" i="0" u="none" strike="noStrike" kern="0" cap="none" spc="0" normalizeH="0" baseline="0" noProof="0" dirty="0">
                <a:ln>
                  <a:noFill/>
                </a:ln>
                <a:solidFill>
                  <a:srgbClr val="0F5494"/>
                </a:solidFill>
                <a:effectLst/>
                <a:uLnTx/>
                <a:uFillTx/>
                <a:latin typeface="Times New Roman" panose="02020603050405020304" pitchFamily="18" charset="0"/>
                <a:cs typeface="Times New Roman" panose="02020603050405020304" pitchFamily="18" charset="0"/>
              </a:rPr>
              <a:t>Common policy framework (other than national)</a:t>
            </a:r>
          </a:p>
          <a:p>
            <a:pPr marL="0" marR="0" lvl="2" indent="-228600" algn="l" defTabSz="914400" rtl="0" eaLnBrk="1" fontAlgn="base" latinLnBrk="0" hangingPunct="1">
              <a:lnSpc>
                <a:spcPct val="100000"/>
              </a:lnSpc>
              <a:spcBef>
                <a:spcPts val="0"/>
              </a:spcBef>
              <a:spcAft>
                <a:spcPct val="0"/>
              </a:spcAft>
              <a:buClrTx/>
              <a:buSzTx/>
              <a:buFont typeface="Wingdings" pitchFamily="2" charset="2"/>
              <a:buChar char="ü"/>
              <a:tabLst/>
              <a:defRPr/>
            </a:pPr>
            <a:r>
              <a:rPr kumimoji="0" lang="en-GB" sz="1200" b="0" i="0" u="none" strike="noStrike" kern="0" cap="none" spc="0" normalizeH="0" baseline="0" noProof="0" dirty="0">
                <a:ln>
                  <a:noFill/>
                </a:ln>
                <a:solidFill>
                  <a:srgbClr val="0F5494"/>
                </a:solidFill>
                <a:effectLst/>
                <a:uLnTx/>
                <a:uFillTx/>
                <a:latin typeface="Times New Roman" panose="02020603050405020304" pitchFamily="18" charset="0"/>
                <a:cs typeface="Times New Roman" panose="02020603050405020304" pitchFamily="18" charset="0"/>
              </a:rPr>
              <a:t>Common budgetary and institutional frameworks</a:t>
            </a:r>
          </a:p>
          <a:p>
            <a:pPr marL="0" marR="0" lvl="2" indent="-228600" algn="l" defTabSz="914400" rtl="0" eaLnBrk="1" fontAlgn="base" latinLnBrk="0" hangingPunct="1">
              <a:lnSpc>
                <a:spcPct val="100000"/>
              </a:lnSpc>
              <a:spcBef>
                <a:spcPts val="0"/>
              </a:spcBef>
              <a:spcAft>
                <a:spcPct val="0"/>
              </a:spcAft>
              <a:buClrTx/>
              <a:buSzTx/>
              <a:buFont typeface="Wingdings" pitchFamily="2" charset="2"/>
              <a:buChar char="ü"/>
              <a:tabLst/>
              <a:defRPr/>
            </a:pPr>
            <a:r>
              <a:rPr kumimoji="0" lang="en-GB" sz="1200" b="0" i="0" u="none" strike="noStrike" kern="0" cap="none" spc="0" normalizeH="0" baseline="0" noProof="0" dirty="0">
                <a:ln>
                  <a:noFill/>
                </a:ln>
                <a:solidFill>
                  <a:srgbClr val="0F5494"/>
                </a:solidFill>
                <a:effectLst/>
                <a:uLnTx/>
                <a:uFillTx/>
                <a:latin typeface="Times New Roman" panose="02020603050405020304" pitchFamily="18" charset="0"/>
                <a:cs typeface="Times New Roman" panose="02020603050405020304" pitchFamily="18" charset="0"/>
              </a:rPr>
              <a:t>Complementarities and synergies</a:t>
            </a:r>
          </a:p>
          <a:p>
            <a:pPr marL="0" marR="0" lvl="1" indent="-285750" algn="l" defTabSz="914400" rtl="0" eaLnBrk="1" fontAlgn="base" latinLnBrk="0" hangingPunct="1">
              <a:lnSpc>
                <a:spcPct val="100000"/>
              </a:lnSpc>
              <a:spcBef>
                <a:spcPts val="0"/>
              </a:spcBef>
              <a:spcAft>
                <a:spcPct val="0"/>
              </a:spcAft>
              <a:buClrTx/>
              <a:buSzTx/>
              <a:buFontTx/>
              <a:buChar char="•"/>
              <a:tabLst/>
              <a:defRPr/>
            </a:pPr>
            <a:r>
              <a:rPr kumimoji="0" lang="de-DE" sz="1200" b="1" i="0" u="none" strike="noStrike" kern="0" cap="none" spc="0" normalizeH="0" baseline="0" noProof="0" dirty="0">
                <a:ln>
                  <a:noFill/>
                </a:ln>
                <a:solidFill>
                  <a:srgbClr val="0F5494"/>
                </a:solidFill>
                <a:effectLst/>
                <a:uLnTx/>
                <a:uFillTx/>
                <a:latin typeface="Times New Roman" panose="02020603050405020304" pitchFamily="18" charset="0"/>
                <a:cs typeface="Times New Roman" panose="02020603050405020304" pitchFamily="18" charset="0"/>
              </a:rPr>
              <a:t>Sector vs sub-sector focus ?</a:t>
            </a:r>
            <a:endParaRPr kumimoji="0" lang="en-GB" sz="1200" b="1" i="0" u="none" strike="noStrike" kern="0" cap="none" spc="0" normalizeH="0" baseline="0" noProof="0" dirty="0">
              <a:ln>
                <a:noFill/>
              </a:ln>
              <a:solidFill>
                <a:srgbClr val="0F5494"/>
              </a:solidFill>
              <a:effectLst/>
              <a:uLnTx/>
              <a:uFillTx/>
              <a:latin typeface="Times New Roman" panose="02020603050405020304" pitchFamily="18" charset="0"/>
              <a:cs typeface="Times New Roman" panose="02020603050405020304" pitchFamily="18" charset="0"/>
            </a:endParaRPr>
          </a:p>
          <a:p>
            <a:pPr marL="0">
              <a:spcBef>
                <a:spcPts val="0"/>
              </a:spcBef>
            </a:pPr>
            <a:endParaRPr lang="en-GB" dirty="0"/>
          </a:p>
        </p:txBody>
      </p:sp>
      <p:sp>
        <p:nvSpPr>
          <p:cNvPr id="4" name="Slide Number Placeholder 3"/>
          <p:cNvSpPr>
            <a:spLocks noGrp="1"/>
          </p:cNvSpPr>
          <p:nvPr>
            <p:ph type="sldNum" sz="quarter" idx="10"/>
          </p:nvPr>
        </p:nvSpPr>
        <p:spPr/>
        <p:txBody>
          <a:bodyPr/>
          <a:lstStyle/>
          <a:p>
            <a:pPr>
              <a:defRPr/>
            </a:pPr>
            <a:fld id="{52F4BC2B-D145-42BC-A0BE-91CFDF85FF09}" type="slidenum">
              <a:rPr lang="en-GB" smtClean="0"/>
              <a:pPr>
                <a:defRPr/>
              </a:pPr>
              <a:t>7</a:t>
            </a:fld>
            <a:endParaRPr lang="en-GB"/>
          </a:p>
        </p:txBody>
      </p:sp>
    </p:spTree>
    <p:extLst>
      <p:ext uri="{BB962C8B-B14F-4D97-AF65-F5344CB8AC3E}">
        <p14:creationId xmlns:p14="http://schemas.microsoft.com/office/powerpoint/2010/main" val="3114369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2F4BC2B-D145-42BC-A0BE-91CFDF85FF09}" type="slidenum">
              <a:rPr lang="en-GB" smtClean="0"/>
              <a:pPr>
                <a:defRPr/>
              </a:pPr>
              <a:t>8</a:t>
            </a:fld>
            <a:endParaRPr lang="en-GB"/>
          </a:p>
        </p:txBody>
      </p:sp>
    </p:spTree>
    <p:extLst>
      <p:ext uri="{BB962C8B-B14F-4D97-AF65-F5344CB8AC3E}">
        <p14:creationId xmlns:p14="http://schemas.microsoft.com/office/powerpoint/2010/main" val="1392130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26520" indent="-226520">
              <a:buFont typeface="+mj-lt"/>
              <a:buAutoNum type="arabicPeriod"/>
            </a:pPr>
            <a:r>
              <a:rPr lang="fr-BE" i="0" dirty="0">
                <a:solidFill>
                  <a:srgbClr val="FF0000"/>
                </a:solidFill>
                <a:latin typeface="Arial" panose="020B0604020202020204" pitchFamily="34" charset="0"/>
                <a:cs typeface="Arial" panose="020B0604020202020204" pitchFamily="34" charset="0"/>
              </a:rPr>
              <a:t>Sur le point 1: peux tu donner un point de vue sur quoi faire des recettes perçues dans les établissements de santé publics? D’un point de vue budgétaire, le budget ne peut être ‘sincère et véritable’ que s’il tient compte de toutes les recettes – transferts du trésor, aide et recettes perçues des usagers. Au moins dans la configuration comme celle qu’on a </a:t>
            </a:r>
            <a:r>
              <a:rPr lang="fr-BE" i="0" dirty="0" err="1">
                <a:solidFill>
                  <a:srgbClr val="FF0000"/>
                </a:solidFill>
                <a:latin typeface="Arial" panose="020B0604020202020204" pitchFamily="34" charset="0"/>
                <a:cs typeface="Arial" panose="020B0604020202020204" pitchFamily="34" charset="0"/>
              </a:rPr>
              <a:t>ds</a:t>
            </a:r>
            <a:r>
              <a:rPr lang="fr-BE" i="0" dirty="0">
                <a:solidFill>
                  <a:srgbClr val="FF0000"/>
                </a:solidFill>
                <a:latin typeface="Arial" panose="020B0604020202020204" pitchFamily="34" charset="0"/>
                <a:cs typeface="Arial" panose="020B0604020202020204" pitchFamily="34" charset="0"/>
              </a:rPr>
              <a:t> les PED où cette dernière part représente entre 1/3 et 2/5 du volume à budgétiser en dépenses. Depuis dans les années 80 une initiative dite de Bamako, les recettes des établissements publics sortent de l’assiette budgétaire et c’est devenu une habitude. Comment un budget, à </a:t>
            </a:r>
            <a:r>
              <a:rPr lang="fr-BE" i="0" dirty="0" err="1">
                <a:solidFill>
                  <a:srgbClr val="FF0000"/>
                </a:solidFill>
                <a:latin typeface="Arial" panose="020B0604020202020204" pitchFamily="34" charset="0"/>
                <a:cs typeface="Arial" panose="020B0604020202020204" pitchFamily="34" charset="0"/>
              </a:rPr>
              <a:t>fortioiri</a:t>
            </a:r>
            <a:r>
              <a:rPr lang="fr-BE" i="0" dirty="0">
                <a:solidFill>
                  <a:srgbClr val="FF0000"/>
                </a:solidFill>
                <a:latin typeface="Arial" panose="020B0604020202020204" pitchFamily="34" charset="0"/>
                <a:cs typeface="Arial" panose="020B0604020202020204" pitchFamily="34" charset="0"/>
              </a:rPr>
              <a:t> s’il a vocation sociale, peut il être crédible si 1/3 de l’allocation échappe au contrôle budgétaire? Si on veut rendre le budget de la santé crédible, n’est ce pas un axe de travail?</a:t>
            </a:r>
          </a:p>
          <a:p>
            <a:pPr marL="226520" indent="-226520">
              <a:buFont typeface="+mj-lt"/>
              <a:buAutoNum type="arabicPeriod"/>
            </a:pPr>
            <a:r>
              <a:rPr lang="fr-BE" i="0" dirty="0">
                <a:solidFill>
                  <a:srgbClr val="FF0000"/>
                </a:solidFill>
                <a:latin typeface="Arial" panose="020B0604020202020204" pitchFamily="34" charset="0"/>
                <a:cs typeface="Arial" panose="020B0604020202020204" pitchFamily="34" charset="0"/>
              </a:rPr>
              <a:t>Sur ton point 2: j’ai rajouté les PETS, et la différence PER / PET en termes de mesure de l’efficacité et de l’efficience de la dépense</a:t>
            </a:r>
          </a:p>
          <a:p>
            <a:pPr marL="226520" indent="-226520">
              <a:buFont typeface="+mj-lt"/>
              <a:buAutoNum type="arabicPeriod"/>
            </a:pPr>
            <a:r>
              <a:rPr lang="fr-BE" i="0" dirty="0">
                <a:solidFill>
                  <a:srgbClr val="FF0000"/>
                </a:solidFill>
                <a:latin typeface="Arial" panose="020B0604020202020204" pitchFamily="34" charset="0"/>
                <a:cs typeface="Arial" panose="020B0604020202020204" pitchFamily="34" charset="0"/>
              </a:rPr>
              <a:t>Sur ton point 3: Les BP sont très importants en santé du fait des nombreux canaux de financement, ils sont également clé pour mettre en œuvre le financement basé sur les résultats que recherche la Commission dans sa stratégie de </a:t>
            </a:r>
            <a:r>
              <a:rPr lang="fr-BE" i="0" dirty="0" err="1">
                <a:solidFill>
                  <a:srgbClr val="FF0000"/>
                </a:solidFill>
                <a:latin typeface="Arial" panose="020B0604020202020204" pitchFamily="34" charset="0"/>
                <a:cs typeface="Arial" panose="020B0604020202020204" pitchFamily="34" charset="0"/>
              </a:rPr>
              <a:t>Financing</a:t>
            </a:r>
            <a:r>
              <a:rPr lang="fr-BE" i="0" dirty="0">
                <a:solidFill>
                  <a:srgbClr val="FF0000"/>
                </a:solidFill>
                <a:latin typeface="Arial" panose="020B0604020202020204" pitchFamily="34" charset="0"/>
                <a:cs typeface="Arial" panose="020B0604020202020204" pitchFamily="34" charset="0"/>
              </a:rPr>
              <a:t> for </a:t>
            </a:r>
            <a:r>
              <a:rPr lang="fr-BE" i="0" dirty="0" err="1">
                <a:solidFill>
                  <a:srgbClr val="FF0000"/>
                </a:solidFill>
                <a:latin typeface="Arial" panose="020B0604020202020204" pitchFamily="34" charset="0"/>
                <a:cs typeface="Arial" panose="020B0604020202020204" pitchFamily="34" charset="0"/>
              </a:rPr>
              <a:t>Development</a:t>
            </a:r>
            <a:r>
              <a:rPr lang="fr-BE" i="0" dirty="0">
                <a:solidFill>
                  <a:srgbClr val="FF0000"/>
                </a:solidFill>
                <a:latin typeface="Arial" panose="020B0604020202020204" pitchFamily="34" charset="0"/>
                <a:cs typeface="Arial" panose="020B0604020202020204" pitchFamily="34" charset="0"/>
              </a:rPr>
              <a:t> et l’AAAA</a:t>
            </a:r>
          </a:p>
          <a:p>
            <a:pPr marL="226520" indent="-226520">
              <a:buFont typeface="+mj-lt"/>
              <a:buAutoNum type="arabicPeriod"/>
            </a:pPr>
            <a:r>
              <a:rPr lang="fr-BE" i="0" dirty="0">
                <a:solidFill>
                  <a:srgbClr val="FF0000"/>
                </a:solidFill>
                <a:latin typeface="Arial" panose="020B0604020202020204" pitchFamily="34" charset="0"/>
                <a:cs typeface="Arial" panose="020B0604020202020204" pitchFamily="34" charset="0"/>
              </a:rPr>
              <a:t>En santé on insiste beaucoup sur le besoin de travailler avec les </a:t>
            </a:r>
            <a:r>
              <a:rPr lang="fr-BE" i="0" dirty="0" err="1">
                <a:solidFill>
                  <a:srgbClr val="FF0000"/>
                </a:solidFill>
                <a:latin typeface="Arial" panose="020B0604020202020204" pitchFamily="34" charset="0"/>
                <a:cs typeface="Arial" panose="020B0604020202020204" pitchFamily="34" charset="0"/>
              </a:rPr>
              <a:t>MinFin</a:t>
            </a:r>
            <a:r>
              <a:rPr lang="fr-BE" i="0" dirty="0">
                <a:solidFill>
                  <a:srgbClr val="FF0000"/>
                </a:solidFill>
                <a:latin typeface="Arial" panose="020B0604020202020204" pitchFamily="34" charset="0"/>
                <a:cs typeface="Arial" panose="020B0604020202020204" pitchFamily="34" charset="0"/>
              </a:rPr>
              <a:t>, en particulier pour avoir des cadres de budgets de programme pertinents</a:t>
            </a:r>
          </a:p>
          <a:p>
            <a:pPr marL="226520" indent="-226520">
              <a:buFont typeface="+mj-lt"/>
              <a:buAutoNum type="arabicPeriod"/>
            </a:pPr>
            <a:r>
              <a:rPr lang="fr-BE" i="0" dirty="0">
                <a:solidFill>
                  <a:srgbClr val="FF0000"/>
                </a:solidFill>
                <a:latin typeface="Arial" panose="020B0604020202020204" pitchFamily="34" charset="0"/>
                <a:cs typeface="Arial" panose="020B0604020202020204" pitchFamily="34" charset="0"/>
              </a:rPr>
              <a:t>J’ai rajouté une ligne pour mentionner le risque que les fonds globaux (Global </a:t>
            </a:r>
            <a:r>
              <a:rPr lang="fr-BE" i="0" dirty="0" err="1">
                <a:solidFill>
                  <a:srgbClr val="FF0000"/>
                </a:solidFill>
                <a:latin typeface="Arial" panose="020B0604020202020204" pitchFamily="34" charset="0"/>
                <a:cs typeface="Arial" panose="020B0604020202020204" pitchFamily="34" charset="0"/>
              </a:rPr>
              <a:t>Health</a:t>
            </a:r>
            <a:r>
              <a:rPr lang="fr-BE" i="0" dirty="0">
                <a:solidFill>
                  <a:srgbClr val="FF0000"/>
                </a:solidFill>
                <a:latin typeface="Arial" panose="020B0604020202020204" pitchFamily="34" charset="0"/>
                <a:cs typeface="Arial" panose="020B0604020202020204" pitchFamily="34" charset="0"/>
              </a:rPr>
              <a:t> Initiatives) font peser sur le processus budgétaire national, quand ils explosent l’allocation sur des priorités pas forcément les plus pertinentes localement (ex. Le fonds mondial sur 3 maladies pas partout les plus importantes alloue jusqu’à 10 fois plus que la COM sur tout un secteur). Là tu peux dire que les fin publiques ont besoin des sectoriels pour </a:t>
            </a:r>
            <a:r>
              <a:rPr lang="fr-BE" i="0" dirty="0" err="1">
                <a:solidFill>
                  <a:srgbClr val="FF0000"/>
                </a:solidFill>
                <a:latin typeface="Arial" panose="020B0604020202020204" pitchFamily="34" charset="0"/>
                <a:cs typeface="Arial" panose="020B0604020202020204" pitchFamily="34" charset="0"/>
              </a:rPr>
              <a:t>controler</a:t>
            </a:r>
            <a:r>
              <a:rPr lang="fr-BE" i="0" dirty="0">
                <a:solidFill>
                  <a:srgbClr val="FF0000"/>
                </a:solidFill>
                <a:latin typeface="Arial" panose="020B0604020202020204" pitchFamily="34" charset="0"/>
                <a:cs typeface="Arial" panose="020B0604020202020204" pitchFamily="34" charset="0"/>
              </a:rPr>
              <a:t> le risque que cela fait peser. C’est par ailleurs un risque par rapport aux appuis budgétaires car pourquoi se casser la tête à </a:t>
            </a:r>
            <a:r>
              <a:rPr lang="fr-BE" i="0" dirty="0" err="1">
                <a:solidFill>
                  <a:srgbClr val="FF0000"/>
                </a:solidFill>
                <a:latin typeface="Arial" panose="020B0604020202020204" pitchFamily="34" charset="0"/>
                <a:cs typeface="Arial" panose="020B0604020202020204" pitchFamily="34" charset="0"/>
              </a:rPr>
              <a:t>améloirer</a:t>
            </a:r>
            <a:r>
              <a:rPr lang="fr-BE" i="0" dirty="0">
                <a:solidFill>
                  <a:srgbClr val="FF0000"/>
                </a:solidFill>
                <a:latin typeface="Arial" panose="020B0604020202020204" pitchFamily="34" charset="0"/>
                <a:cs typeface="Arial" panose="020B0604020202020204" pitchFamily="34" charset="0"/>
              </a:rPr>
              <a:t> les finances publiques quand l’aide non </a:t>
            </a:r>
            <a:r>
              <a:rPr lang="fr-BE" i="0" dirty="0" err="1">
                <a:solidFill>
                  <a:srgbClr val="FF0000"/>
                </a:solidFill>
                <a:latin typeface="Arial" panose="020B0604020202020204" pitchFamily="34" charset="0"/>
                <a:cs typeface="Arial" panose="020B0604020202020204" pitchFamily="34" charset="0"/>
              </a:rPr>
              <a:t>budgetaire</a:t>
            </a:r>
            <a:r>
              <a:rPr lang="fr-BE" i="0" dirty="0">
                <a:solidFill>
                  <a:srgbClr val="FF0000"/>
                </a:solidFill>
                <a:latin typeface="Arial" panose="020B0604020202020204" pitchFamily="34" charset="0"/>
                <a:cs typeface="Arial" panose="020B0604020202020204" pitchFamily="34" charset="0"/>
              </a:rPr>
              <a:t> verse des montants </a:t>
            </a:r>
            <a:r>
              <a:rPr lang="fr-BE" i="0" dirty="0" err="1">
                <a:solidFill>
                  <a:srgbClr val="FF0000"/>
                </a:solidFill>
                <a:latin typeface="Arial" panose="020B0604020202020204" pitchFamily="34" charset="0"/>
                <a:cs typeface="Arial" panose="020B0604020202020204" pitchFamily="34" charset="0"/>
              </a:rPr>
              <a:t>considerablement</a:t>
            </a:r>
            <a:r>
              <a:rPr lang="fr-BE" i="0" dirty="0">
                <a:solidFill>
                  <a:srgbClr val="FF0000"/>
                </a:solidFill>
                <a:latin typeface="Arial" panose="020B0604020202020204" pitchFamily="34" charset="0"/>
                <a:cs typeface="Arial" panose="020B0604020202020204" pitchFamily="34" charset="0"/>
              </a:rPr>
              <a:t> plus élevés</a:t>
            </a:r>
          </a:p>
          <a:p>
            <a:pPr marL="226520" indent="-226520">
              <a:buFont typeface="+mj-lt"/>
              <a:buAutoNum type="arabicPeriod"/>
            </a:pPr>
            <a:r>
              <a:rPr lang="fr-BE" i="0" dirty="0">
                <a:solidFill>
                  <a:srgbClr val="FF0000"/>
                </a:solidFill>
                <a:latin typeface="Arial" panose="020B0604020202020204" pitchFamily="34" charset="0"/>
                <a:cs typeface="Arial" panose="020B0604020202020204" pitchFamily="34" charset="0"/>
              </a:rPr>
              <a:t>J’ai rajouté la dimension TIC/digital car i) </a:t>
            </a:r>
            <a:r>
              <a:rPr lang="fr-BE" i="0" dirty="0" err="1">
                <a:solidFill>
                  <a:srgbClr val="FF0000"/>
                </a:solidFill>
                <a:latin typeface="Arial" panose="020B0604020202020204" pitchFamily="34" charset="0"/>
                <a:cs typeface="Arial" panose="020B0604020202020204" pitchFamily="34" charset="0"/>
              </a:rPr>
              <a:t>strategie</a:t>
            </a:r>
            <a:r>
              <a:rPr lang="fr-BE" i="0" dirty="0">
                <a:solidFill>
                  <a:srgbClr val="FF0000"/>
                </a:solidFill>
                <a:latin typeface="Arial" panose="020B0604020202020204" pitchFamily="34" charset="0"/>
                <a:cs typeface="Arial" panose="020B0604020202020204" pitchFamily="34" charset="0"/>
              </a:rPr>
              <a:t> transversale de la COM, et ii) on en parle le jeudi</a:t>
            </a:r>
            <a:endParaRPr lang="fr-FR" dirty="0">
              <a:solidFill>
                <a:srgbClr val="FF0000"/>
              </a:solidFill>
            </a:endParaRPr>
          </a:p>
        </p:txBody>
      </p:sp>
      <p:sp>
        <p:nvSpPr>
          <p:cNvPr id="4" name="Espace réservé du numéro de diapositive 3"/>
          <p:cNvSpPr>
            <a:spLocks noGrp="1"/>
          </p:cNvSpPr>
          <p:nvPr>
            <p:ph type="sldNum" sz="quarter" idx="5"/>
          </p:nvPr>
        </p:nvSpPr>
        <p:spPr/>
        <p:txBody>
          <a:bodyPr/>
          <a:lstStyle/>
          <a:p>
            <a:fld id="{5E325754-8ADD-43AB-9B52-5C68BA4F7A3F}" type="slidenum">
              <a:rPr lang="en-GB" altLang="en-US" smtClean="0"/>
              <a:pPr/>
              <a:t>9</a:t>
            </a:fld>
            <a:endParaRPr lang="en-GB" altLang="en-US"/>
          </a:p>
        </p:txBody>
      </p:sp>
    </p:spTree>
    <p:extLst>
      <p:ext uri="{BB962C8B-B14F-4D97-AF65-F5344CB8AC3E}">
        <p14:creationId xmlns:p14="http://schemas.microsoft.com/office/powerpoint/2010/main" val="268151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PPPs: important also transparency of regulatory frameworks and procedures; competition. </a:t>
            </a:r>
          </a:p>
        </p:txBody>
      </p:sp>
      <p:sp>
        <p:nvSpPr>
          <p:cNvPr id="4" name="Slide Number Placeholder 3"/>
          <p:cNvSpPr>
            <a:spLocks noGrp="1"/>
          </p:cNvSpPr>
          <p:nvPr>
            <p:ph type="sldNum" sz="quarter" idx="10"/>
          </p:nvPr>
        </p:nvSpPr>
        <p:spPr/>
        <p:txBody>
          <a:bodyPr/>
          <a:lstStyle/>
          <a:p>
            <a:pPr>
              <a:defRPr/>
            </a:pPr>
            <a:fld id="{52F4BC2B-D145-42BC-A0BE-91CFDF85FF09}" type="slidenum">
              <a:rPr lang="en-GB" smtClean="0"/>
              <a:pPr>
                <a:defRPr/>
              </a:pPr>
              <a:t>10</a:t>
            </a:fld>
            <a:endParaRPr lang="en-GB"/>
          </a:p>
        </p:txBody>
      </p:sp>
    </p:spTree>
    <p:extLst>
      <p:ext uri="{BB962C8B-B14F-4D97-AF65-F5344CB8AC3E}">
        <p14:creationId xmlns:p14="http://schemas.microsoft.com/office/powerpoint/2010/main" val="2003698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Procurement</a:t>
            </a:r>
            <a:r>
              <a:rPr lang="fr-FR" dirty="0"/>
              <a:t>: 57% of corruption </a:t>
            </a:r>
            <a:r>
              <a:rPr lang="fr-FR" dirty="0" err="1"/>
              <a:t>involves</a:t>
            </a:r>
            <a:r>
              <a:rPr lang="fr-FR" dirty="0"/>
              <a:t> </a:t>
            </a:r>
            <a:r>
              <a:rPr lang="fr-FR" dirty="0" err="1"/>
              <a:t>procurement</a:t>
            </a:r>
            <a:r>
              <a:rPr lang="fr-FR" dirty="0"/>
              <a:t> </a:t>
            </a:r>
            <a:r>
              <a:rPr lang="fr-FR" dirty="0" err="1"/>
              <a:t>operations</a:t>
            </a:r>
            <a:r>
              <a:rPr lang="fr-FR" dirty="0"/>
              <a:t> (OECD)!</a:t>
            </a:r>
          </a:p>
        </p:txBody>
      </p:sp>
      <p:sp>
        <p:nvSpPr>
          <p:cNvPr id="4" name="Espace réservé du numéro de diapositive 3"/>
          <p:cNvSpPr>
            <a:spLocks noGrp="1"/>
          </p:cNvSpPr>
          <p:nvPr>
            <p:ph type="sldNum" sz="quarter" idx="5"/>
          </p:nvPr>
        </p:nvSpPr>
        <p:spPr/>
        <p:txBody>
          <a:bodyPr/>
          <a:lstStyle/>
          <a:p>
            <a:fld id="{5E325754-8ADD-43AB-9B52-5C68BA4F7A3F}" type="slidenum">
              <a:rPr lang="en-GB" altLang="en-US" smtClean="0"/>
              <a:pPr/>
              <a:t>11</a:t>
            </a:fld>
            <a:endParaRPr lang="en-GB" altLang="en-US"/>
          </a:p>
        </p:txBody>
      </p:sp>
    </p:spTree>
    <p:extLst>
      <p:ext uri="{BB962C8B-B14F-4D97-AF65-F5344CB8AC3E}">
        <p14:creationId xmlns:p14="http://schemas.microsoft.com/office/powerpoint/2010/main" val="15785042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5503029-9BD8-4DE5-98FF-9F30D5C379A5}" type="slidenum">
              <a:rPr lang="en-GB" altLang="en-US"/>
              <a:pPr/>
              <a:t>‹#›</a:t>
            </a:fld>
            <a:endParaRPr lang="en-GB" altLang="en-US"/>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7C60D45E-9F3E-4EA7-8A42-5B2CFFD7992D}" type="slidenum">
              <a:rPr lang="en-GB" altLang="en-US"/>
              <a:pPr/>
              <a:t>‹#›</a:t>
            </a:fld>
            <a:endParaRPr lang="en-GB" altLang="en-US"/>
          </a:p>
        </p:txBody>
      </p:sp>
    </p:spTree>
    <p:extLst>
      <p:ext uri="{BB962C8B-B14F-4D97-AF65-F5344CB8AC3E}">
        <p14:creationId xmlns:p14="http://schemas.microsoft.com/office/powerpoint/2010/main" val="345492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A7CF75AB-A506-42BD-A8FF-278D9B37048E}" type="slidenum">
              <a:rPr lang="en-GB" altLang="en-US"/>
              <a:pPr/>
              <a:t>‹#›</a:t>
            </a:fld>
            <a:endParaRPr lang="en-GB" altLang="en-US"/>
          </a:p>
        </p:txBody>
      </p:sp>
    </p:spTree>
    <p:extLst>
      <p:ext uri="{BB962C8B-B14F-4D97-AF65-F5344CB8AC3E}">
        <p14:creationId xmlns:p14="http://schemas.microsoft.com/office/powerpoint/2010/main" val="163329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1">
              <a:solidFill>
                <a:srgbClr val="FFFFFF"/>
              </a:solidFill>
              <a:latin typeface="Verdana"/>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solidFill>
                <a:srgbClr val="FFFFFF"/>
              </a:solidFill>
            </a:endParaRPr>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solidFill>
                <a:srgbClr val="FFFFFF"/>
              </a:solidFill>
            </a:endParaRPr>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A388A805-13E6-4D2E-BB42-799F358C8B98}" type="slidenum">
              <a:rPr lang="en-GB" altLang="en-US">
                <a:solidFill>
                  <a:srgbClr val="FFFFFF"/>
                </a:solidFill>
              </a:rPr>
              <a:pPr/>
              <a:t>‹#›</a:t>
            </a:fld>
            <a:endParaRPr lang="en-GB" altLang="en-US">
              <a:solidFill>
                <a:srgbClr val="FFFFFF"/>
              </a:solidFill>
            </a:endParaRPr>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1">
              <a:solidFill>
                <a:srgbClr val="FFFFFF"/>
              </a:solidFill>
            </a:endParaRPr>
          </a:p>
        </p:txBody>
      </p:sp>
    </p:spTree>
    <p:extLst>
      <p:ext uri="{BB962C8B-B14F-4D97-AF65-F5344CB8AC3E}">
        <p14:creationId xmlns:p14="http://schemas.microsoft.com/office/powerpoint/2010/main" val="16869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789D13F-5A88-4C33-81C5-C5E5BE178DA6}"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869297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CA7E1DB-7FE1-4BD9-8193-6416F45136B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274580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7228F5E-1FB7-4C73-9963-681F7D05D04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30122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A5685C6-4AC3-4005-B873-E39894922A5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43026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6A5C22E-522B-4FE2-9D95-D7B910CD239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287798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8E7B767-9ED2-4147-A19C-0B0D5F64396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67217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7151105E-4812-4795-A34A-6C4FB468E02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54801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411FFE85-CEA3-482D-A08B-86F1157BDAF5}" type="slidenum">
              <a:rPr lang="en-GB" altLang="en-US"/>
              <a:pPr/>
              <a:t>‹#›</a:t>
            </a:fld>
            <a:endParaRPr lang="en-GB" altLang="en-US"/>
          </a:p>
        </p:txBody>
      </p:sp>
    </p:spTree>
    <p:extLst>
      <p:ext uri="{BB962C8B-B14F-4D97-AF65-F5344CB8AC3E}">
        <p14:creationId xmlns:p14="http://schemas.microsoft.com/office/powerpoint/2010/main" val="30279754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D481F5E-36DF-45D2-A05F-2001BE9F82F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249709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38638C3-2D6E-4EED-81D6-EFD49CABFF2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78189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90AEF72-A619-4659-A92D-B67E77E8392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118155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rgbClr val="FFFFFF"/>
              </a:solidFill>
              <a:latin typeface="Verdana"/>
              <a:cs typeface="Arial" charset="0"/>
            </a:endParaRPr>
          </a:p>
        </p:txBody>
      </p:sp>
      <p:pic>
        <p:nvPicPr>
          <p:cNvPr id="5" name="Picture 6" descr="LOGO CE-EN-quadri.eps"/>
          <p:cNvPicPr>
            <a:picLocks noChangeAspect="1"/>
          </p:cNvPicPr>
          <p:nvPr/>
        </p:nvPicPr>
        <p:blipFill>
          <a:blip r:embed="rId2"/>
          <a:srcRect/>
          <a:stretch>
            <a:fillRect/>
          </a:stretch>
        </p:blipFill>
        <p:spPr bwMode="auto">
          <a:xfrm>
            <a:off x="3957638" y="258763"/>
            <a:ext cx="1436687" cy="998537"/>
          </a:xfrm>
          <a:prstGeom prst="rect">
            <a:avLst/>
          </a:prstGeom>
          <a:noFill/>
          <a:ln w="9525">
            <a:noFill/>
            <a:miter lim="800000"/>
            <a:headEnd/>
            <a:tailEnd/>
          </a:ln>
        </p:spPr>
      </p:pic>
      <p:sp>
        <p:nvSpPr>
          <p:cNvPr id="6"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7F96CC54-1C54-4BD7-B1BF-E34843F53E4A}"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1842490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784A85F-0270-4D63-BDE7-858327D6722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83779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9543098-4524-4070-96B3-B70CF757A95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7766367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697BC68-DB4A-4B1E-9535-7874C6BA32B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1268614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B7DB2AC-12C1-43C3-B24B-196303F9816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698031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1A7A9E8-6EB1-497E-B78E-39BED3FB0BF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255603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E627A3C-5603-40FC-ACED-4CB41322B62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85832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CC1E26A4-908E-47B2-9592-B66AF4D86EA3}" type="slidenum">
              <a:rPr lang="en-GB" altLang="en-US"/>
              <a:pPr/>
              <a:t>‹#›</a:t>
            </a:fld>
            <a:endParaRPr lang="en-GB" altLang="en-US"/>
          </a:p>
        </p:txBody>
      </p:sp>
    </p:spTree>
    <p:extLst>
      <p:ext uri="{BB962C8B-B14F-4D97-AF65-F5344CB8AC3E}">
        <p14:creationId xmlns:p14="http://schemas.microsoft.com/office/powerpoint/2010/main" val="24623376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48CBAFD-06E2-4717-A24A-7C1E708D8F7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7876797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8FBEC09-F87E-484F-BE93-F646EC83C72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9995356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8BC0AC-38BD-441F-B7A2-4D0414280F0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293855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24F7FA7-F9C9-4742-91B4-725E3C9B89F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662913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076863-ED60-4EA7-BA61-7FB21541493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6676351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rgbClr val="FFFFFF"/>
              </a:solidFill>
              <a:latin typeface="Verdana"/>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a:t>Title</a:t>
            </a:r>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a:solidFill>
                <a:srgbClr val="FFFFFF"/>
              </a:solidFill>
            </a:endParaRPr>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a:solidFill>
                <a:srgbClr val="FFFFFF"/>
              </a:solidFill>
            </a:endParaRPr>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8977570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solidFill>
                <a:srgbClr val="000000"/>
              </a:solidFill>
            </a:endParaRPr>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dirty="0">
              <a:solidFill>
                <a:srgbClr val="000000"/>
              </a:solidFill>
            </a:endParaRPr>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solidFill>
                  <a:srgbClr val="000000"/>
                </a:solidFill>
              </a:rPr>
              <a:pPr>
                <a:defRPr/>
              </a:pPr>
              <a:t>‹#›</a:t>
            </a:fld>
            <a:endParaRPr lang="en-GB" dirty="0">
              <a:solidFill>
                <a:srgbClr val="000000"/>
              </a:solidFill>
            </a:endParaRPr>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320488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7769843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509235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25218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06F14F0B-F671-4257-8AAF-D02E6C2BB235}" type="slidenum">
              <a:rPr lang="en-GB" altLang="en-US"/>
              <a:pPr/>
              <a:t>‹#›</a:t>
            </a:fld>
            <a:endParaRPr lang="en-GB" altLang="en-US"/>
          </a:p>
        </p:txBody>
      </p:sp>
    </p:spTree>
    <p:extLst>
      <p:ext uri="{BB962C8B-B14F-4D97-AF65-F5344CB8AC3E}">
        <p14:creationId xmlns:p14="http://schemas.microsoft.com/office/powerpoint/2010/main" val="24774653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6653136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145200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0224007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959391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1992218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37211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84FD51CE-CA60-495F-8C57-3F0613AF3D94}" type="slidenum">
              <a:rPr lang="en-GB" altLang="en-US"/>
              <a:pPr/>
              <a:t>‹#›</a:t>
            </a:fld>
            <a:endParaRPr lang="en-GB" altLang="en-US"/>
          </a:p>
        </p:txBody>
      </p:sp>
    </p:spTree>
    <p:extLst>
      <p:ext uri="{BB962C8B-B14F-4D97-AF65-F5344CB8AC3E}">
        <p14:creationId xmlns:p14="http://schemas.microsoft.com/office/powerpoint/2010/main" val="1807073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0759C376-D54D-4405-AA9F-BF042F0D6E12}" type="slidenum">
              <a:rPr lang="en-GB" altLang="en-US"/>
              <a:pPr/>
              <a:t>‹#›</a:t>
            </a:fld>
            <a:endParaRPr lang="en-GB" altLang="en-US"/>
          </a:p>
        </p:txBody>
      </p:sp>
    </p:spTree>
    <p:extLst>
      <p:ext uri="{BB962C8B-B14F-4D97-AF65-F5344CB8AC3E}">
        <p14:creationId xmlns:p14="http://schemas.microsoft.com/office/powerpoint/2010/main" val="3735759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B7106CA3-BF90-4617-9E41-5519DE8A2D67}" type="slidenum">
              <a:rPr lang="en-GB" altLang="en-US"/>
              <a:pPr/>
              <a:t>‹#›</a:t>
            </a:fld>
            <a:endParaRPr lang="en-GB" altLang="en-US"/>
          </a:p>
        </p:txBody>
      </p:sp>
    </p:spTree>
    <p:extLst>
      <p:ext uri="{BB962C8B-B14F-4D97-AF65-F5344CB8AC3E}">
        <p14:creationId xmlns:p14="http://schemas.microsoft.com/office/powerpoint/2010/main" val="1290337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72C32FA1-0B7A-4BC3-8E62-0ECD477E0F4D}" type="slidenum">
              <a:rPr lang="en-GB" altLang="en-US"/>
              <a:pPr/>
              <a:t>‹#›</a:t>
            </a:fld>
            <a:endParaRPr lang="en-GB" altLang="en-US"/>
          </a:p>
        </p:txBody>
      </p:sp>
    </p:spTree>
    <p:extLst>
      <p:ext uri="{BB962C8B-B14F-4D97-AF65-F5344CB8AC3E}">
        <p14:creationId xmlns:p14="http://schemas.microsoft.com/office/powerpoint/2010/main" val="362519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332FFFAB-2726-46C1-9D07-B17A558E1B92}" type="slidenum">
              <a:rPr lang="en-GB" altLang="en-US"/>
              <a:pPr/>
              <a:t>‹#›</a:t>
            </a:fld>
            <a:endParaRPr lang="en-GB" altLang="en-US"/>
          </a:p>
        </p:txBody>
      </p:sp>
    </p:spTree>
    <p:extLst>
      <p:ext uri="{BB962C8B-B14F-4D97-AF65-F5344CB8AC3E}">
        <p14:creationId xmlns:p14="http://schemas.microsoft.com/office/powerpoint/2010/main" val="552820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D25E8FC6-BE54-4FEC-9C45-4AB819C4FAA4}"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b="1">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b="1">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39F21DEA-C8F4-47A0-99F2-36CC3E882238}" type="slidenum">
              <a:rPr lang="en-GB" altLang="en-US" b="1">
                <a:solidFill>
                  <a:srgbClr val="000000"/>
                </a:solidFill>
              </a:rPr>
              <a:pPr/>
              <a:t>‹#›</a:t>
            </a:fld>
            <a:endParaRPr lang="en-GB" altLang="en-US" b="1">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1">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1">
              <a:solidFill>
                <a:srgbClr val="FFFFFF"/>
              </a:solidFill>
            </a:endParaRPr>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75628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cs typeface="+mn-cs"/>
              </a:defRPr>
            </a:lvl1pPr>
          </a:lstStyle>
          <a:p>
            <a:pPr>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cs typeface="+mn-cs"/>
              </a:defRPr>
            </a:lvl1pPr>
          </a:lstStyle>
          <a:p>
            <a:pPr>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cs typeface="+mn-cs"/>
              </a:defRPr>
            </a:lvl1pPr>
          </a:lstStyle>
          <a:p>
            <a:pPr>
              <a:defRPr/>
            </a:pPr>
            <a:fld id="{96898846-8FF0-4F4D-9DBE-0D9D50C803A4}" type="slidenum">
              <a:rPr lang="en-GB">
                <a:solidFill>
                  <a:srgbClr val="000000"/>
                </a:solidFill>
              </a:rPr>
              <a:pPr>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1033" name="Picture 17" descr="LOGO CE_Vertical_EN_NEG_quadri_HR"/>
          <p:cNvPicPr>
            <a:picLocks noChangeAspect="1" noChangeArrowheads="1"/>
          </p:cNvPicPr>
          <p:nvPr/>
        </p:nvPicPr>
        <p:blipFill>
          <a:blip r:embed="rId14"/>
          <a:srcRect/>
          <a:stretch>
            <a:fillRect/>
          </a:stretch>
        </p:blipFill>
        <p:spPr bwMode="auto">
          <a:xfrm>
            <a:off x="3957638" y="258763"/>
            <a:ext cx="1436687" cy="1004887"/>
          </a:xfrm>
          <a:prstGeom prst="rect">
            <a:avLst/>
          </a:prstGeom>
          <a:noFill/>
          <a:ln w="9525">
            <a:noFill/>
            <a:miter lim="800000"/>
            <a:headEnd/>
            <a:tailEnd/>
          </a:ln>
        </p:spPr>
      </p:pic>
    </p:spTree>
    <p:extLst>
      <p:ext uri="{BB962C8B-B14F-4D97-AF65-F5344CB8AC3E}">
        <p14:creationId xmlns:p14="http://schemas.microsoft.com/office/powerpoint/2010/main" val="4590385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a:t>Et dolor fragum</a:t>
            </a:r>
            <a:endParaRPr lang="en-GB" dirty="0"/>
          </a:p>
          <a:p>
            <a:pPr lvl="1"/>
            <a:r>
              <a:rPr lang="en-GB" dirty="0"/>
              <a:t>Et </a:t>
            </a:r>
            <a:r>
              <a:rPr lang="en-GB" dirty="0" err="1"/>
              <a:t>dolor</a:t>
            </a:r>
            <a:r>
              <a:rPr lang="en-GB" dirty="0"/>
              <a:t> </a:t>
            </a:r>
            <a:r>
              <a:rPr lang="en-GB" dirty="0" err="1"/>
              <a:t>fragum</a:t>
            </a:r>
            <a:endParaRPr lang="en-GB" dirty="0"/>
          </a:p>
          <a:p>
            <a:pPr lvl="2"/>
            <a:r>
              <a:rPr lang="en-GB" dirty="0"/>
              <a:t>- Et </a:t>
            </a:r>
            <a:r>
              <a:rPr lang="en-GB" dirty="0" err="1"/>
              <a:t>dolor</a:t>
            </a:r>
            <a:r>
              <a:rPr lang="en-GB" dirty="0"/>
              <a:t> </a:t>
            </a:r>
            <a:r>
              <a:rPr lang="en-GB" dirty="0" err="1"/>
              <a:t>fragum</a:t>
            </a:r>
            <a:endParaRPr lang="en-GB"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96425185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sldNum="0"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mailto:europeaid-a4@ec.europa.eu"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www.youtube.com/watch?v=wxt9HO1pIZc&amp;feature=youtu.be" TargetMode="External"/><Relationship Id="rId4" Type="http://schemas.openxmlformats.org/officeDocument/2006/relationships/hyperlink" Target="https://ec.europa.eu/europeaid/eubudgetsupport_en"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Grp="1" noChangeArrowheads="1"/>
          </p:cNvSpPr>
          <p:nvPr>
            <p:ph type="ctrTitle"/>
          </p:nvPr>
        </p:nvSpPr>
        <p:spPr>
          <a:xfrm>
            <a:off x="323528" y="1844824"/>
            <a:ext cx="8712968" cy="1728192"/>
          </a:xfrm>
        </p:spPr>
        <p:txBody>
          <a:bodyPr/>
          <a:lstStyle/>
          <a:p>
            <a:pPr algn="ctr"/>
            <a:r>
              <a:rPr lang="en-GB" altLang="en-US" sz="3600" dirty="0">
                <a:solidFill>
                  <a:schemeClr val="bg1"/>
                </a:solidFill>
                <a:latin typeface="EC Square Sans Pro" panose="020B0506040000020004" pitchFamily="34" charset="0"/>
              </a:rPr>
              <a:t/>
            </a:r>
            <a:br>
              <a:rPr lang="en-GB" altLang="en-US" sz="3600" dirty="0">
                <a:solidFill>
                  <a:schemeClr val="bg1"/>
                </a:solidFill>
                <a:latin typeface="EC Square Sans Pro" panose="020B0506040000020004" pitchFamily="34" charset="0"/>
              </a:rPr>
            </a:br>
            <a:r>
              <a:rPr lang="en-GB" altLang="en-US" sz="3600" dirty="0">
                <a:latin typeface="EC Square Sans Pro" panose="020B0506040000020004" pitchFamily="34" charset="0"/>
              </a:rPr>
              <a:t>Session 3.4 – Sector Budget Support for Infrastructure Cooperation</a:t>
            </a:r>
            <a:endParaRPr lang="en-GB" altLang="es-ES" sz="2400" dirty="0">
              <a:latin typeface="EC Square Sans Pro" panose="020B0506040000020004" pitchFamily="34" charset="0"/>
            </a:endParaRPr>
          </a:p>
        </p:txBody>
      </p:sp>
      <p:sp>
        <p:nvSpPr>
          <p:cNvPr id="3076" name="Rectangle 6"/>
          <p:cNvSpPr>
            <a:spLocks noGrp="1" noChangeArrowheads="1"/>
          </p:cNvSpPr>
          <p:nvPr>
            <p:ph type="subTitle" idx="1"/>
          </p:nvPr>
        </p:nvSpPr>
        <p:spPr>
          <a:xfrm>
            <a:off x="683568" y="4653136"/>
            <a:ext cx="7776864" cy="1728192"/>
          </a:xfrm>
        </p:spPr>
        <p:txBody>
          <a:bodyPr/>
          <a:lstStyle/>
          <a:p>
            <a:pPr algn="just">
              <a:lnSpc>
                <a:spcPct val="80000"/>
              </a:lnSpc>
            </a:pPr>
            <a:r>
              <a:rPr lang="en-GB" altLang="es-ES" sz="2400" b="0" dirty="0">
                <a:latin typeface="EC Square Sans Pro" panose="020B0506040000020004" pitchFamily="34" charset="0"/>
              </a:rPr>
              <a:t>DEVCO Infrastructure Seminar</a:t>
            </a:r>
          </a:p>
          <a:p>
            <a:pPr algn="just">
              <a:lnSpc>
                <a:spcPct val="80000"/>
              </a:lnSpc>
            </a:pPr>
            <a:r>
              <a:rPr lang="en-GB" altLang="es-ES" sz="2400" b="0" dirty="0">
                <a:latin typeface="EC Square Sans Pro" panose="020B0506040000020004" pitchFamily="34" charset="0"/>
              </a:rPr>
              <a:t>Brussels 4 December 2019 </a:t>
            </a:r>
          </a:p>
          <a:p>
            <a:pPr algn="just">
              <a:lnSpc>
                <a:spcPct val="80000"/>
              </a:lnSpc>
            </a:pPr>
            <a:r>
              <a:rPr lang="en-GB" altLang="es-ES" sz="2400" b="0" dirty="0">
                <a:latin typeface="EC Square Sans Pro" panose="020B0506040000020004" pitchFamily="34" charset="0"/>
              </a:rPr>
              <a:t>Thomas Feige, DEVCO A4 – Budget support, Public Finance Management, Domestic Revenue Mobilisation</a:t>
            </a:r>
          </a:p>
          <a:p>
            <a:pPr algn="just" eaLnBrk="1" hangingPunct="1">
              <a:lnSpc>
                <a:spcPct val="80000"/>
              </a:lnSpc>
            </a:pPr>
            <a:endParaRPr lang="en-GB" altLang="es-ES" sz="2400" b="0" dirty="0">
              <a:latin typeface="EC Square Sans Pro" panose="020B0506040000020004" pitchFamily="34" charset="0"/>
            </a:endParaRPr>
          </a:p>
        </p:txBody>
      </p:sp>
    </p:spTree>
    <p:extLst>
      <p:ext uri="{BB962C8B-B14F-4D97-AF65-F5344CB8AC3E}">
        <p14:creationId xmlns:p14="http://schemas.microsoft.com/office/powerpoint/2010/main" val="2803334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96231"/>
            <a:ext cx="8229600" cy="936625"/>
          </a:xfrm>
        </p:spPr>
        <p:txBody>
          <a:bodyPr/>
          <a:lstStyle/>
          <a:p>
            <a:r>
              <a:rPr lang="de-DE" dirty="0"/>
              <a:t>Sustainable Financing of infrastructure budgets</a:t>
            </a:r>
            <a:endParaRPr lang="en-GB" dirty="0"/>
          </a:p>
        </p:txBody>
      </p:sp>
      <p:sp>
        <p:nvSpPr>
          <p:cNvPr id="3" name="Content Placeholder 2"/>
          <p:cNvSpPr>
            <a:spLocks noGrp="1"/>
          </p:cNvSpPr>
          <p:nvPr>
            <p:ph idx="1"/>
          </p:nvPr>
        </p:nvSpPr>
        <p:spPr>
          <a:xfrm>
            <a:off x="457200" y="2441536"/>
            <a:ext cx="8229600" cy="3529013"/>
          </a:xfrm>
        </p:spPr>
        <p:txBody>
          <a:bodyPr/>
          <a:lstStyle/>
          <a:p>
            <a:pPr>
              <a:buClr>
                <a:srgbClr val="0F5494"/>
              </a:buClr>
            </a:pPr>
            <a:r>
              <a:rPr lang="de-DE" i="0" dirty="0"/>
              <a:t>Attention to </a:t>
            </a:r>
            <a:r>
              <a:rPr lang="de-DE" b="1" i="0" dirty="0"/>
              <a:t>maintenance</a:t>
            </a:r>
            <a:r>
              <a:rPr lang="de-DE" i="0" dirty="0"/>
              <a:t> costing and provisions</a:t>
            </a:r>
          </a:p>
          <a:p>
            <a:pPr>
              <a:buClr>
                <a:srgbClr val="0F5494"/>
              </a:buClr>
            </a:pPr>
            <a:r>
              <a:rPr lang="de-DE" i="0" dirty="0"/>
              <a:t>Prudent and centralised </a:t>
            </a:r>
            <a:r>
              <a:rPr lang="de-DE" b="1" i="0" dirty="0"/>
              <a:t>debt </a:t>
            </a:r>
            <a:r>
              <a:rPr lang="de-DE" i="0" dirty="0"/>
              <a:t>financing. 40% of LICs in high risk of debt distress! Build up debt management capacities </a:t>
            </a:r>
          </a:p>
          <a:p>
            <a:pPr>
              <a:buClr>
                <a:srgbClr val="0F5494"/>
              </a:buClr>
            </a:pPr>
            <a:r>
              <a:rPr lang="de-DE" i="0" dirty="0"/>
              <a:t>Issue of </a:t>
            </a:r>
            <a:r>
              <a:rPr lang="de-DE" b="1" i="0" dirty="0"/>
              <a:t>contingent liabilities </a:t>
            </a:r>
            <a:r>
              <a:rPr lang="de-DE" i="0" dirty="0"/>
              <a:t>and their transparency</a:t>
            </a:r>
          </a:p>
          <a:p>
            <a:pPr>
              <a:buClr>
                <a:srgbClr val="0F5494"/>
              </a:buClr>
            </a:pPr>
            <a:r>
              <a:rPr lang="de-DE" i="0" dirty="0"/>
              <a:t>Attention to </a:t>
            </a:r>
            <a:r>
              <a:rPr lang="de-DE" b="1" i="0" dirty="0"/>
              <a:t>PPPs</a:t>
            </a:r>
            <a:r>
              <a:rPr lang="de-DE" i="0" dirty="0"/>
              <a:t>: capacity of public institutions essential. </a:t>
            </a:r>
          </a:p>
          <a:p>
            <a:pPr>
              <a:buClr>
                <a:srgbClr val="0F5494"/>
              </a:buClr>
            </a:pPr>
            <a:r>
              <a:rPr lang="fr-BE" b="1" i="0" dirty="0" err="1">
                <a:latin typeface="Arial" panose="020B0604020202020204" pitchFamily="34" charset="0"/>
                <a:cs typeface="Arial" panose="020B0604020202020204" pitchFamily="34" charset="0"/>
              </a:rPr>
              <a:t>Transparency</a:t>
            </a:r>
            <a:r>
              <a:rPr lang="fr-BE" b="1" i="0" dirty="0">
                <a:latin typeface="Arial" panose="020B0604020202020204" pitchFamily="34" charset="0"/>
                <a:cs typeface="Arial" panose="020B0604020202020204" pitchFamily="34" charset="0"/>
              </a:rPr>
              <a:t> and public </a:t>
            </a:r>
            <a:r>
              <a:rPr lang="fr-BE" b="1" i="0" dirty="0" err="1">
                <a:latin typeface="Arial" panose="020B0604020202020204" pitchFamily="34" charset="0"/>
                <a:cs typeface="Arial" panose="020B0604020202020204" pitchFamily="34" charset="0"/>
              </a:rPr>
              <a:t>scrutiny</a:t>
            </a:r>
            <a:r>
              <a:rPr lang="fr-BE" i="0" dirty="0">
                <a:latin typeface="Arial" panose="020B0604020202020204" pitchFamily="34" charset="0"/>
                <a:cs typeface="Arial" panose="020B0604020202020204" pitchFamily="34" charset="0"/>
              </a:rPr>
              <a:t>: </a:t>
            </a:r>
            <a:r>
              <a:rPr lang="fr-BE" i="0" dirty="0" err="1">
                <a:latin typeface="Arial" panose="020B0604020202020204" pitchFamily="34" charset="0"/>
                <a:cs typeface="Arial" panose="020B0604020202020204" pitchFamily="34" charset="0"/>
              </a:rPr>
              <a:t>Role</a:t>
            </a:r>
            <a:r>
              <a:rPr lang="fr-BE" i="0" dirty="0">
                <a:latin typeface="Arial" panose="020B0604020202020204" pitchFamily="34" charset="0"/>
                <a:cs typeface="Arial" panose="020B0604020202020204" pitchFamily="34" charset="0"/>
              </a:rPr>
              <a:t> of </a:t>
            </a:r>
            <a:r>
              <a:rPr lang="fr-BE" i="0" dirty="0" err="1">
                <a:latin typeface="Arial" panose="020B0604020202020204" pitchFamily="34" charset="0"/>
                <a:cs typeface="Arial" panose="020B0604020202020204" pitchFamily="34" charset="0"/>
              </a:rPr>
              <a:t>CSOs</a:t>
            </a:r>
            <a:r>
              <a:rPr lang="fr-BE" i="0" dirty="0">
                <a:latin typeface="Arial" panose="020B0604020202020204" pitchFamily="34" charset="0"/>
                <a:cs typeface="Arial" panose="020B0604020202020204" pitchFamily="34" charset="0"/>
              </a:rPr>
              <a:t>, </a:t>
            </a:r>
            <a:r>
              <a:rPr lang="fr-BE" i="0" dirty="0" err="1">
                <a:latin typeface="Arial" panose="020B0604020202020204" pitchFamily="34" charset="0"/>
                <a:cs typeface="Arial" panose="020B0604020202020204" pitchFamily="34" charset="0"/>
              </a:rPr>
              <a:t>private</a:t>
            </a:r>
            <a:r>
              <a:rPr lang="fr-BE" i="0" dirty="0">
                <a:latin typeface="Arial" panose="020B0604020202020204" pitchFamily="34" charset="0"/>
                <a:cs typeface="Arial" panose="020B0604020202020204" pitchFamily="34" charset="0"/>
              </a:rPr>
              <a:t> </a:t>
            </a:r>
            <a:r>
              <a:rPr lang="fr-BE" i="0" dirty="0" err="1">
                <a:latin typeface="Arial" panose="020B0604020202020204" pitchFamily="34" charset="0"/>
                <a:cs typeface="Arial" panose="020B0604020202020204" pitchFamily="34" charset="0"/>
              </a:rPr>
              <a:t>sector</a:t>
            </a:r>
            <a:r>
              <a:rPr lang="fr-BE" i="0" dirty="0">
                <a:latin typeface="Arial" panose="020B0604020202020204" pitchFamily="34" charset="0"/>
                <a:cs typeface="Arial" panose="020B0604020202020204" pitchFamily="34" charset="0"/>
              </a:rPr>
              <a:t>, </a:t>
            </a:r>
            <a:r>
              <a:rPr lang="fr-BE" i="0" dirty="0" err="1">
                <a:latin typeface="Arial" panose="020B0604020202020204" pitchFamily="34" charset="0"/>
                <a:cs typeface="Arial" panose="020B0604020202020204" pitchFamily="34" charset="0"/>
              </a:rPr>
              <a:t>Parliament</a:t>
            </a:r>
            <a:r>
              <a:rPr lang="fr-BE" i="0" dirty="0">
                <a:latin typeface="Arial" panose="020B0604020202020204" pitchFamily="34" charset="0"/>
                <a:cs typeface="Arial" panose="020B0604020202020204" pitchFamily="34" charset="0"/>
              </a:rPr>
              <a:t>, CoA, and IT </a:t>
            </a:r>
            <a:r>
              <a:rPr lang="fr-BE" i="0" dirty="0" err="1">
                <a:latin typeface="Arial" panose="020B0604020202020204" pitchFamily="34" charset="0"/>
                <a:cs typeface="Arial" panose="020B0604020202020204" pitchFamily="34" charset="0"/>
              </a:rPr>
              <a:t>systems</a:t>
            </a:r>
            <a:endParaRPr lang="fr-BE" i="0" dirty="0">
              <a:latin typeface="Arial" panose="020B0604020202020204" pitchFamily="34" charset="0"/>
              <a:cs typeface="Arial" panose="020B0604020202020204" pitchFamily="34" charset="0"/>
            </a:endParaRPr>
          </a:p>
          <a:p>
            <a:pPr>
              <a:buClr>
                <a:srgbClr val="0F5494"/>
              </a:buClr>
            </a:pPr>
            <a:endParaRPr lang="de-DE" dirty="0"/>
          </a:p>
          <a:p>
            <a:endParaRPr lang="de-DE" dirty="0"/>
          </a:p>
        </p:txBody>
      </p:sp>
      <p:sp>
        <p:nvSpPr>
          <p:cNvPr id="4" name="Slide Number Placeholder 3"/>
          <p:cNvSpPr>
            <a:spLocks noGrp="1"/>
          </p:cNvSpPr>
          <p:nvPr>
            <p:ph type="sldNum" sz="quarter" idx="12"/>
          </p:nvPr>
        </p:nvSpPr>
        <p:spPr/>
        <p:txBody>
          <a:bodyPr/>
          <a:lstStyle/>
          <a:p>
            <a:pPr>
              <a:defRPr/>
            </a:pPr>
            <a:fld id="{8784A85F-0270-4D63-BDE7-858327D6722D}" type="slidenum">
              <a:rPr lang="en-GB" smtClean="0">
                <a:solidFill>
                  <a:srgbClr val="000000"/>
                </a:solidFill>
              </a:rPr>
              <a:pPr>
                <a:defRPr/>
              </a:pPr>
              <a:t>10</a:t>
            </a:fld>
            <a:endParaRPr lang="en-GB">
              <a:solidFill>
                <a:srgbClr val="000000"/>
              </a:solidFill>
            </a:endParaRPr>
          </a:p>
        </p:txBody>
      </p:sp>
    </p:spTree>
    <p:extLst>
      <p:ext uri="{BB962C8B-B14F-4D97-AF65-F5344CB8AC3E}">
        <p14:creationId xmlns:p14="http://schemas.microsoft.com/office/powerpoint/2010/main" val="3963897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1196752"/>
            <a:ext cx="9001000" cy="792089"/>
          </a:xfrm>
        </p:spPr>
        <p:txBody>
          <a:bodyPr/>
          <a:lstStyle/>
          <a:p>
            <a:r>
              <a:rPr lang="fr-BE" dirty="0"/>
              <a:t>Importance of public finance management </a:t>
            </a:r>
            <a:r>
              <a:rPr lang="fr-BE" dirty="0" err="1"/>
              <a:t>systems</a:t>
            </a:r>
            <a:endParaRPr lang="fr-BE" dirty="0"/>
          </a:p>
        </p:txBody>
      </p:sp>
      <p:sp>
        <p:nvSpPr>
          <p:cNvPr id="3" name="Content Placeholder 2"/>
          <p:cNvSpPr>
            <a:spLocks noGrp="1"/>
          </p:cNvSpPr>
          <p:nvPr>
            <p:ph idx="1"/>
          </p:nvPr>
        </p:nvSpPr>
        <p:spPr>
          <a:xfrm>
            <a:off x="457200" y="1988841"/>
            <a:ext cx="8229600" cy="4248471"/>
          </a:xfrm>
        </p:spPr>
        <p:txBody>
          <a:bodyPr/>
          <a:lstStyle/>
          <a:p>
            <a:pPr>
              <a:buClr>
                <a:srgbClr val="FFD624"/>
              </a:buClr>
              <a:buFont typeface="Wingdings" pitchFamily="2" charset="2"/>
              <a:buChar char="§"/>
            </a:pPr>
            <a:endParaRPr lang="fr-BE" sz="2000" i="0" dirty="0">
              <a:latin typeface="Arial" panose="020B0604020202020204" pitchFamily="34" charset="0"/>
              <a:cs typeface="Arial" panose="020B0604020202020204" pitchFamily="34" charset="0"/>
            </a:endParaRPr>
          </a:p>
          <a:p>
            <a:pPr>
              <a:buClr>
                <a:srgbClr val="FFD624"/>
              </a:buClr>
              <a:buFont typeface="Wingdings" pitchFamily="2" charset="2"/>
              <a:buChar char="§"/>
            </a:pPr>
            <a:r>
              <a:rPr lang="fr-BE" sz="2000" i="0" dirty="0">
                <a:latin typeface="Arial" panose="020B0604020202020204" pitchFamily="34" charset="0"/>
                <a:cs typeface="Arial" panose="020B0604020202020204" pitchFamily="34" charset="0"/>
              </a:rPr>
              <a:t>Reliable </a:t>
            </a:r>
            <a:r>
              <a:rPr lang="fr-BE" sz="2000" b="1" i="0" dirty="0" err="1">
                <a:latin typeface="Arial" panose="020B0604020202020204" pitchFamily="34" charset="0"/>
                <a:cs typeface="Arial" panose="020B0604020202020204" pitchFamily="34" charset="0"/>
              </a:rPr>
              <a:t>financial</a:t>
            </a:r>
            <a:r>
              <a:rPr lang="fr-BE" sz="2000" b="1" i="0" dirty="0">
                <a:latin typeface="Arial" panose="020B0604020202020204" pitchFamily="34" charset="0"/>
                <a:cs typeface="Arial" panose="020B0604020202020204" pitchFamily="34" charset="0"/>
              </a:rPr>
              <a:t> </a:t>
            </a:r>
            <a:r>
              <a:rPr lang="fr-BE" sz="2000" b="1" i="0" dirty="0" err="1">
                <a:latin typeface="Arial" panose="020B0604020202020204" pitchFamily="34" charset="0"/>
                <a:cs typeface="Arial" panose="020B0604020202020204" pitchFamily="34" charset="0"/>
              </a:rPr>
              <a:t>procedures</a:t>
            </a:r>
            <a:r>
              <a:rPr lang="fr-BE" sz="2000" b="1" i="0" dirty="0">
                <a:latin typeface="Arial" panose="020B0604020202020204" pitchFamily="34" charset="0"/>
                <a:cs typeface="Arial" panose="020B0604020202020204" pitchFamily="34" charset="0"/>
              </a:rPr>
              <a:t> </a:t>
            </a:r>
            <a:r>
              <a:rPr lang="fr-BE" sz="2000" i="0" dirty="0">
                <a:latin typeface="Arial" panose="020B0604020202020204" pitchFamily="34" charset="0"/>
                <a:cs typeface="Arial" panose="020B0604020202020204" pitchFamily="34" charset="0"/>
              </a:rPr>
              <a:t>and transparent </a:t>
            </a:r>
            <a:r>
              <a:rPr lang="fr-BE" sz="2000" i="0" dirty="0" err="1">
                <a:latin typeface="Arial" panose="020B0604020202020204" pitchFamily="34" charset="0"/>
                <a:cs typeface="Arial" panose="020B0604020202020204" pitchFamily="34" charset="0"/>
              </a:rPr>
              <a:t>rules</a:t>
            </a:r>
            <a:r>
              <a:rPr lang="fr-BE" sz="2000" i="0" dirty="0">
                <a:latin typeface="Arial" panose="020B0604020202020204" pitchFamily="34" charset="0"/>
                <a:cs typeface="Arial" panose="020B0604020202020204" pitchFamily="34" charset="0"/>
              </a:rPr>
              <a:t> for :</a:t>
            </a:r>
          </a:p>
          <a:p>
            <a:pPr lvl="1">
              <a:buClr>
                <a:srgbClr val="FFD624"/>
              </a:buClr>
              <a:buFont typeface="Wingdings" pitchFamily="2" charset="2"/>
              <a:buChar char="§"/>
            </a:pPr>
            <a:r>
              <a:rPr lang="fr-BE" sz="1800" b="0" i="0" dirty="0" err="1">
                <a:latin typeface="Arial" panose="020B0604020202020204" pitchFamily="34" charset="0"/>
                <a:cs typeface="Arial" panose="020B0604020202020204" pitchFamily="34" charset="0"/>
              </a:rPr>
              <a:t>Procurement</a:t>
            </a:r>
            <a:r>
              <a:rPr lang="fr-BE" sz="1800" b="0" i="0" dirty="0">
                <a:latin typeface="Arial" panose="020B0604020202020204" pitchFamily="34" charset="0"/>
                <a:cs typeface="Arial" panose="020B0604020202020204" pitchFamily="34" charset="0"/>
              </a:rPr>
              <a:t> of </a:t>
            </a:r>
            <a:r>
              <a:rPr lang="fr-BE" sz="1800" b="0" i="0" dirty="0" err="1">
                <a:latin typeface="Arial" panose="020B0604020202020204" pitchFamily="34" charset="0"/>
                <a:cs typeface="Arial" panose="020B0604020202020204" pitchFamily="34" charset="0"/>
              </a:rPr>
              <a:t>works</a:t>
            </a:r>
            <a:r>
              <a:rPr lang="fr-BE" sz="1800" b="0" i="0" dirty="0">
                <a:latin typeface="Arial" panose="020B0604020202020204" pitchFamily="34" charset="0"/>
                <a:cs typeface="Arial" panose="020B0604020202020204" pitchFamily="34" charset="0"/>
              </a:rPr>
              <a:t>, </a:t>
            </a:r>
            <a:r>
              <a:rPr lang="fr-BE" sz="1800" b="0" i="0" dirty="0" err="1">
                <a:latin typeface="Arial" panose="020B0604020202020204" pitchFamily="34" charset="0"/>
                <a:cs typeface="Arial" panose="020B0604020202020204" pitchFamily="34" charset="0"/>
              </a:rPr>
              <a:t>equipment</a:t>
            </a:r>
            <a:r>
              <a:rPr lang="fr-BE" sz="1800" b="0" i="0" dirty="0">
                <a:latin typeface="Arial" panose="020B0604020202020204" pitchFamily="34" charset="0"/>
                <a:cs typeface="Arial" panose="020B0604020202020204" pitchFamily="34" charset="0"/>
              </a:rPr>
              <a:t> and </a:t>
            </a:r>
            <a:r>
              <a:rPr lang="fr-BE" sz="1800" b="0" i="0" dirty="0" err="1">
                <a:latin typeface="Arial" panose="020B0604020202020204" pitchFamily="34" charset="0"/>
                <a:cs typeface="Arial" panose="020B0604020202020204" pitchFamily="34" charset="0"/>
              </a:rPr>
              <a:t>commmodities</a:t>
            </a:r>
            <a:r>
              <a:rPr lang="fr-BE" sz="1800" b="0" i="0" dirty="0">
                <a:latin typeface="Arial" panose="020B0604020202020204" pitchFamily="34" charset="0"/>
                <a:cs typeface="Arial" panose="020B0604020202020204" pitchFamily="34" charset="0"/>
              </a:rPr>
              <a:t>, but </a:t>
            </a:r>
            <a:r>
              <a:rPr lang="fr-BE" sz="1800" b="0" i="0" dirty="0" err="1">
                <a:latin typeface="Arial" panose="020B0604020202020204" pitchFamily="34" charset="0"/>
                <a:cs typeface="Arial" panose="020B0604020202020204" pitchFamily="34" charset="0"/>
              </a:rPr>
              <a:t>need</a:t>
            </a:r>
            <a:r>
              <a:rPr lang="fr-BE" sz="1800" b="0" i="0" dirty="0">
                <a:latin typeface="Arial" panose="020B0604020202020204" pitchFamily="34" charset="0"/>
                <a:cs typeface="Arial" panose="020B0604020202020204" pitchFamily="34" charset="0"/>
              </a:rPr>
              <a:t> to </a:t>
            </a:r>
            <a:r>
              <a:rPr lang="fr-BE" sz="1800" b="0" i="0" dirty="0" err="1">
                <a:latin typeface="Arial" panose="020B0604020202020204" pitchFamily="34" charset="0"/>
                <a:cs typeface="Arial" panose="020B0604020202020204" pitchFamily="34" charset="0"/>
              </a:rPr>
              <a:t>adapt</a:t>
            </a:r>
            <a:r>
              <a:rPr lang="fr-BE" sz="1800" b="0" i="0" dirty="0">
                <a:latin typeface="Arial" panose="020B0604020202020204" pitchFamily="34" charset="0"/>
                <a:cs typeface="Arial" panose="020B0604020202020204" pitchFamily="34" charset="0"/>
              </a:rPr>
              <a:t> to </a:t>
            </a:r>
            <a:r>
              <a:rPr lang="fr-BE" sz="1800" b="0" i="0" dirty="0" err="1">
                <a:latin typeface="Arial" panose="020B0604020202020204" pitchFamily="34" charset="0"/>
                <a:cs typeface="Arial" panose="020B0604020202020204" pitchFamily="34" charset="0"/>
              </a:rPr>
              <a:t>sector</a:t>
            </a:r>
            <a:r>
              <a:rPr lang="fr-BE" sz="1800" b="0" i="0" dirty="0">
                <a:latin typeface="Arial" panose="020B0604020202020204" pitchFamily="34" charset="0"/>
                <a:cs typeface="Arial" panose="020B0604020202020204" pitchFamily="34" charset="0"/>
              </a:rPr>
              <a:t> </a:t>
            </a:r>
            <a:r>
              <a:rPr lang="fr-BE" sz="1800" b="0" i="0" dirty="0" err="1">
                <a:latin typeface="Arial" panose="020B0604020202020204" pitchFamily="34" charset="0"/>
                <a:cs typeface="Arial" panose="020B0604020202020204" pitchFamily="34" charset="0"/>
              </a:rPr>
              <a:t>specificity</a:t>
            </a:r>
            <a:endParaRPr lang="fr-BE" sz="1800" b="0" i="0" dirty="0">
              <a:latin typeface="Arial" panose="020B0604020202020204" pitchFamily="34" charset="0"/>
              <a:cs typeface="Arial" panose="020B0604020202020204" pitchFamily="34" charset="0"/>
            </a:endParaRPr>
          </a:p>
          <a:p>
            <a:pPr lvl="1">
              <a:buClr>
                <a:srgbClr val="FFD624"/>
              </a:buClr>
              <a:buFont typeface="Wingdings" pitchFamily="2" charset="2"/>
              <a:buChar char="§"/>
            </a:pPr>
            <a:r>
              <a:rPr lang="fr-BE" sz="1800" b="0" dirty="0" err="1">
                <a:latin typeface="Arial" panose="020B0604020202020204" pitchFamily="34" charset="0"/>
                <a:cs typeface="Arial" panose="020B0604020202020204" pitchFamily="34" charset="0"/>
              </a:rPr>
              <a:t>Contracting</a:t>
            </a:r>
            <a:r>
              <a:rPr lang="fr-BE" sz="1800" b="0" dirty="0">
                <a:latin typeface="Arial" panose="020B0604020202020204" pitchFamily="34" charset="0"/>
                <a:cs typeface="Arial" panose="020B0604020202020204" pitchFamily="34" charset="0"/>
              </a:rPr>
              <a:t> out service </a:t>
            </a:r>
            <a:r>
              <a:rPr lang="fr-BE" sz="1800" b="0" dirty="0" err="1">
                <a:latin typeface="Arial" panose="020B0604020202020204" pitchFamily="34" charset="0"/>
                <a:cs typeface="Arial" panose="020B0604020202020204" pitchFamily="34" charset="0"/>
              </a:rPr>
              <a:t>delivery</a:t>
            </a:r>
            <a:r>
              <a:rPr lang="fr-BE" sz="1800" b="0" dirty="0">
                <a:latin typeface="Arial" panose="020B0604020202020204" pitchFamily="34" charset="0"/>
                <a:cs typeface="Arial" panose="020B0604020202020204" pitchFamily="34" charset="0"/>
              </a:rPr>
              <a:t> to the </a:t>
            </a:r>
            <a:r>
              <a:rPr lang="fr-BE" sz="1800" b="0" dirty="0" err="1">
                <a:latin typeface="Arial" panose="020B0604020202020204" pitchFamily="34" charset="0"/>
                <a:cs typeface="Arial" panose="020B0604020202020204" pitchFamily="34" charset="0"/>
              </a:rPr>
              <a:t>private</a:t>
            </a:r>
            <a:r>
              <a:rPr lang="fr-BE" sz="1800" b="0" dirty="0">
                <a:latin typeface="Arial" panose="020B0604020202020204" pitchFamily="34" charset="0"/>
                <a:cs typeface="Arial" panose="020B0604020202020204" pitchFamily="34" charset="0"/>
              </a:rPr>
              <a:t> </a:t>
            </a:r>
            <a:r>
              <a:rPr lang="fr-BE" sz="1800" b="0" dirty="0" err="1">
                <a:latin typeface="Arial" panose="020B0604020202020204" pitchFamily="34" charset="0"/>
                <a:cs typeface="Arial" panose="020B0604020202020204" pitchFamily="34" charset="0"/>
              </a:rPr>
              <a:t>sector</a:t>
            </a:r>
            <a:endParaRPr lang="fr-BE" sz="1800" b="0" dirty="0">
              <a:latin typeface="Arial" panose="020B0604020202020204" pitchFamily="34" charset="0"/>
              <a:cs typeface="Arial" panose="020B0604020202020204" pitchFamily="34" charset="0"/>
            </a:endParaRPr>
          </a:p>
          <a:p>
            <a:pPr>
              <a:buClr>
                <a:srgbClr val="FFD624"/>
              </a:buClr>
              <a:buFont typeface="Wingdings" pitchFamily="2" charset="2"/>
              <a:buChar char="§"/>
            </a:pPr>
            <a:r>
              <a:rPr lang="fr-BE" sz="2000" i="0" dirty="0">
                <a:latin typeface="Arial" panose="020B0604020202020204" pitchFamily="34" charset="0"/>
                <a:cs typeface="Arial" panose="020B0604020202020204" pitchFamily="34" charset="0"/>
              </a:rPr>
              <a:t>Efficient </a:t>
            </a:r>
            <a:r>
              <a:rPr lang="fr-BE" sz="2000" b="1" i="0" dirty="0" err="1">
                <a:latin typeface="Arial" panose="020B0604020202020204" pitchFamily="34" charset="0"/>
                <a:cs typeface="Arial" panose="020B0604020202020204" pitchFamily="34" charset="0"/>
              </a:rPr>
              <a:t>internal</a:t>
            </a:r>
            <a:r>
              <a:rPr lang="fr-BE" sz="2000" b="1" i="0" dirty="0">
                <a:latin typeface="Arial" panose="020B0604020202020204" pitchFamily="34" charset="0"/>
                <a:cs typeface="Arial" panose="020B0604020202020204" pitchFamily="34" charset="0"/>
              </a:rPr>
              <a:t> control </a:t>
            </a:r>
            <a:r>
              <a:rPr lang="fr-BE" sz="2000" i="0" dirty="0" err="1">
                <a:latin typeface="Arial" panose="020B0604020202020204" pitchFamily="34" charset="0"/>
                <a:cs typeface="Arial" panose="020B0604020202020204" pitchFamily="34" charset="0"/>
              </a:rPr>
              <a:t>required</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along</a:t>
            </a:r>
            <a:r>
              <a:rPr lang="fr-BE" sz="2000" i="0" dirty="0">
                <a:latin typeface="Arial" panose="020B0604020202020204" pitchFamily="34" charset="0"/>
                <a:cs typeface="Arial" panose="020B0604020202020204" pitchFamily="34" charset="0"/>
              </a:rPr>
              <a:t> the </a:t>
            </a:r>
            <a:r>
              <a:rPr lang="fr-BE" sz="2000" i="0" dirty="0" err="1">
                <a:latin typeface="Arial" panose="020B0604020202020204" pitchFamily="34" charset="0"/>
                <a:cs typeface="Arial" panose="020B0604020202020204" pitchFamily="34" charset="0"/>
              </a:rPr>
              <a:t>expenditure</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chain</a:t>
            </a:r>
            <a:r>
              <a:rPr lang="fr-BE" sz="2000" i="0" dirty="0">
                <a:latin typeface="Arial" panose="020B0604020202020204" pitchFamily="34" charset="0"/>
                <a:cs typeface="Arial" panose="020B0604020202020204" pitchFamily="34" charset="0"/>
              </a:rPr>
              <a:t> and </a:t>
            </a:r>
            <a:r>
              <a:rPr lang="fr-BE" sz="2000" b="1" i="0" dirty="0" err="1">
                <a:latin typeface="Arial" panose="020B0604020202020204" pitchFamily="34" charset="0"/>
                <a:cs typeface="Arial" panose="020B0604020202020204" pitchFamily="34" charset="0"/>
              </a:rPr>
              <a:t>external</a:t>
            </a:r>
            <a:r>
              <a:rPr lang="fr-BE" sz="2000" b="1" i="0" dirty="0">
                <a:latin typeface="Arial" panose="020B0604020202020204" pitchFamily="34" charset="0"/>
                <a:cs typeface="Arial" panose="020B0604020202020204" pitchFamily="34" charset="0"/>
              </a:rPr>
              <a:t> </a:t>
            </a:r>
            <a:r>
              <a:rPr lang="fr-BE" sz="2000" b="1" i="0" dirty="0" err="1">
                <a:latin typeface="Arial" panose="020B0604020202020204" pitchFamily="34" charset="0"/>
                <a:cs typeface="Arial" panose="020B0604020202020204" pitchFamily="34" charset="0"/>
              </a:rPr>
              <a:t>oversight</a:t>
            </a:r>
            <a:r>
              <a:rPr lang="fr-BE" sz="2000" b="1" i="0" dirty="0">
                <a:latin typeface="Arial" panose="020B0604020202020204" pitchFamily="34" charset="0"/>
                <a:cs typeface="Arial" panose="020B0604020202020204" pitchFamily="34" charset="0"/>
              </a:rPr>
              <a:t> </a:t>
            </a:r>
            <a:r>
              <a:rPr lang="fr-BE" sz="2000" i="0" dirty="0">
                <a:latin typeface="Arial" panose="020B0604020202020204" pitchFamily="34" charset="0"/>
                <a:cs typeface="Arial" panose="020B0604020202020204" pitchFamily="34" charset="0"/>
              </a:rPr>
              <a:t>(CoA)</a:t>
            </a:r>
          </a:p>
          <a:p>
            <a:pPr>
              <a:buClr>
                <a:srgbClr val="FFD624"/>
              </a:buClr>
              <a:buFont typeface="Wingdings" pitchFamily="2" charset="2"/>
              <a:buChar char="§"/>
            </a:pPr>
            <a:endParaRPr lang="fr-BE" sz="2000" i="0" dirty="0">
              <a:latin typeface="Arial" panose="020B0604020202020204" pitchFamily="34" charset="0"/>
              <a:cs typeface="Arial" panose="020B0604020202020204" pitchFamily="34" charset="0"/>
            </a:endParaRPr>
          </a:p>
          <a:p>
            <a:pPr>
              <a:buClr>
                <a:srgbClr val="FFD624"/>
              </a:buClr>
              <a:buFont typeface="Wingdings" pitchFamily="2" charset="2"/>
              <a:buChar char="§"/>
            </a:pPr>
            <a:r>
              <a:rPr lang="fr-BE" sz="2000" i="0" dirty="0">
                <a:latin typeface="Arial" panose="020B0604020202020204" pitchFamily="34" charset="0"/>
                <a:cs typeface="Arial" panose="020B0604020202020204" pitchFamily="34" charset="0"/>
              </a:rPr>
              <a:t>PFM </a:t>
            </a:r>
            <a:r>
              <a:rPr lang="fr-BE" sz="2000" b="1" i="0" dirty="0">
                <a:latin typeface="Arial" panose="020B0604020202020204" pitchFamily="34" charset="0"/>
                <a:cs typeface="Arial" panose="020B0604020202020204" pitchFamily="34" charset="0"/>
              </a:rPr>
              <a:t>diagnostics </a:t>
            </a:r>
            <a:r>
              <a:rPr lang="fr-BE" sz="2000" b="1" i="0" dirty="0" err="1">
                <a:latin typeface="Arial" panose="020B0604020202020204" pitchFamily="34" charset="0"/>
                <a:cs typeface="Arial" panose="020B0604020202020204" pitchFamily="34" charset="0"/>
              </a:rPr>
              <a:t>tools</a:t>
            </a:r>
            <a:r>
              <a:rPr lang="fr-BE" sz="2000" b="1"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could</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be</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useful</a:t>
            </a:r>
            <a:r>
              <a:rPr lang="fr-BE" sz="2000" i="0" dirty="0">
                <a:latin typeface="Arial" panose="020B0604020202020204" pitchFamily="34" charset="0"/>
                <a:cs typeface="Arial" panose="020B0604020202020204" pitchFamily="34" charset="0"/>
              </a:rPr>
              <a:t> for infrastructure </a:t>
            </a:r>
            <a:r>
              <a:rPr lang="fr-BE" sz="2000" i="0" dirty="0" err="1">
                <a:latin typeface="Arial" panose="020B0604020202020204" pitchFamily="34" charset="0"/>
                <a:cs typeface="Arial" panose="020B0604020202020204" pitchFamily="34" charset="0"/>
              </a:rPr>
              <a:t>policies</a:t>
            </a:r>
            <a:r>
              <a:rPr lang="fr-BE" sz="2000" i="0" dirty="0">
                <a:latin typeface="Arial" panose="020B0604020202020204" pitchFamily="34" charset="0"/>
                <a:cs typeface="Arial" panose="020B0604020202020204" pitchFamily="34" charset="0"/>
              </a:rPr>
              <a:t>: </a:t>
            </a:r>
          </a:p>
          <a:p>
            <a:pPr lvl="1">
              <a:buClr>
                <a:srgbClr val="FFD624"/>
              </a:buClr>
              <a:buFont typeface="Wingdings" pitchFamily="2" charset="2"/>
              <a:buChar char="§"/>
            </a:pPr>
            <a:r>
              <a:rPr lang="fr-BE" sz="1800" b="0" i="0" dirty="0">
                <a:latin typeface="Arial" panose="020B0604020202020204" pitchFamily="34" charset="0"/>
                <a:cs typeface="Arial" panose="020B0604020202020204" pitchFamily="34" charset="0"/>
              </a:rPr>
              <a:t>PEFA (global </a:t>
            </a:r>
            <a:r>
              <a:rPr lang="fr-BE" sz="1800" b="0" i="0" dirty="0" err="1">
                <a:latin typeface="Arial" panose="020B0604020202020204" pitchFamily="34" charset="0"/>
                <a:cs typeface="Arial" panose="020B0604020202020204" pitchFamily="34" charset="0"/>
              </a:rPr>
              <a:t>asseessment</a:t>
            </a:r>
            <a:r>
              <a:rPr lang="fr-BE" sz="1800" b="0" i="0" dirty="0">
                <a:latin typeface="Arial" panose="020B0604020202020204" pitchFamily="34" charset="0"/>
                <a:cs typeface="Arial" panose="020B0604020202020204" pitchFamily="34" charset="0"/>
              </a:rPr>
              <a:t> of PFM), </a:t>
            </a:r>
          </a:p>
          <a:p>
            <a:pPr lvl="1">
              <a:buClr>
                <a:srgbClr val="FFD624"/>
              </a:buClr>
              <a:buFont typeface="Wingdings" pitchFamily="2" charset="2"/>
              <a:buChar char="§"/>
            </a:pPr>
            <a:r>
              <a:rPr lang="fr-BE" sz="1800" b="0" i="0" dirty="0">
                <a:latin typeface="Arial" panose="020B0604020202020204" pitchFamily="34" charset="0"/>
                <a:cs typeface="Arial" panose="020B0604020202020204" pitchFamily="34" charset="0"/>
              </a:rPr>
              <a:t>MAPS (</a:t>
            </a:r>
            <a:r>
              <a:rPr lang="fr-BE" sz="1800" b="0" i="0" dirty="0" err="1">
                <a:latin typeface="Arial" panose="020B0604020202020204" pitchFamily="34" charset="0"/>
                <a:cs typeface="Arial" panose="020B0604020202020204" pitchFamily="34" charset="0"/>
              </a:rPr>
              <a:t>procurement</a:t>
            </a:r>
            <a:r>
              <a:rPr lang="fr-BE" sz="1800" b="0" i="0" dirty="0">
                <a:latin typeface="Arial" panose="020B0604020202020204" pitchFamily="34" charset="0"/>
                <a:cs typeface="Arial" panose="020B0604020202020204" pitchFamily="34" charset="0"/>
              </a:rPr>
              <a:t>), </a:t>
            </a:r>
          </a:p>
          <a:p>
            <a:pPr lvl="1">
              <a:buClr>
                <a:srgbClr val="FFD624"/>
              </a:buClr>
              <a:buFont typeface="Wingdings" pitchFamily="2" charset="2"/>
              <a:buChar char="§"/>
            </a:pPr>
            <a:r>
              <a:rPr lang="fr-BE" sz="1800" b="0" i="0" dirty="0">
                <a:latin typeface="Arial" panose="020B0604020202020204" pitchFamily="34" charset="0"/>
                <a:cs typeface="Arial" panose="020B0604020202020204" pitchFamily="34" charset="0"/>
              </a:rPr>
              <a:t>PER – Public </a:t>
            </a:r>
            <a:r>
              <a:rPr lang="fr-BE" sz="1800" b="0" i="0" dirty="0" err="1">
                <a:latin typeface="Arial" panose="020B0604020202020204" pitchFamily="34" charset="0"/>
                <a:cs typeface="Arial" panose="020B0604020202020204" pitchFamily="34" charset="0"/>
              </a:rPr>
              <a:t>Expenditure</a:t>
            </a:r>
            <a:r>
              <a:rPr lang="fr-BE" sz="1800" b="0" i="0" dirty="0">
                <a:latin typeface="Arial" panose="020B0604020202020204" pitchFamily="34" charset="0"/>
                <a:cs typeface="Arial" panose="020B0604020202020204" pitchFamily="34" charset="0"/>
              </a:rPr>
              <a:t> </a:t>
            </a:r>
            <a:r>
              <a:rPr lang="fr-BE" sz="1800" b="0" i="0" dirty="0" err="1">
                <a:latin typeface="Arial" panose="020B0604020202020204" pitchFamily="34" charset="0"/>
                <a:cs typeface="Arial" panose="020B0604020202020204" pitchFamily="34" charset="0"/>
              </a:rPr>
              <a:t>Reviews</a:t>
            </a:r>
            <a:r>
              <a:rPr lang="fr-BE" sz="1800" b="0" dirty="0">
                <a:latin typeface="Arial" panose="020B0604020202020204" pitchFamily="34" charset="0"/>
                <a:cs typeface="Arial" panose="020B0604020202020204" pitchFamily="34" charset="0"/>
              </a:rPr>
              <a:t> </a:t>
            </a:r>
          </a:p>
          <a:p>
            <a:pPr lvl="1">
              <a:buClr>
                <a:srgbClr val="FFD624"/>
              </a:buClr>
              <a:buFont typeface="Wingdings" pitchFamily="2" charset="2"/>
              <a:buChar char="§"/>
            </a:pPr>
            <a:r>
              <a:rPr lang="fr-BE" sz="1800" b="0" dirty="0">
                <a:latin typeface="Arial" panose="020B0604020202020204" pitchFamily="34" charset="0"/>
                <a:cs typeface="Arial" panose="020B0604020202020204" pitchFamily="34" charset="0"/>
              </a:rPr>
              <a:t>PIMA (Investment), </a:t>
            </a:r>
          </a:p>
          <a:p>
            <a:pPr lvl="1">
              <a:buClr>
                <a:srgbClr val="FFD624"/>
              </a:buClr>
              <a:buFont typeface="Wingdings" pitchFamily="2" charset="2"/>
              <a:buChar char="§"/>
            </a:pPr>
            <a:endParaRPr lang="fr-BE" sz="1800" b="0" dirty="0">
              <a:latin typeface="Arial" panose="020B0604020202020204" pitchFamily="34" charset="0"/>
              <a:cs typeface="Arial" panose="020B0604020202020204" pitchFamily="34" charset="0"/>
            </a:endParaRPr>
          </a:p>
          <a:p>
            <a:pPr>
              <a:buClr>
                <a:srgbClr val="FFD624"/>
              </a:buClr>
              <a:buFont typeface="Wingdings" pitchFamily="2" charset="2"/>
              <a:buChar char="§"/>
            </a:pPr>
            <a:endParaRPr lang="fr-BE" sz="2200" b="0" i="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6053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270" y="1124744"/>
            <a:ext cx="9324528" cy="1008112"/>
          </a:xfrm>
        </p:spPr>
        <p:txBody>
          <a:bodyPr/>
          <a:lstStyle/>
          <a:p>
            <a:r>
              <a:rPr lang="en-GB" sz="2400" dirty="0"/>
              <a:t>Public Investment Management Assessment  PIMA </a:t>
            </a:r>
          </a:p>
        </p:txBody>
      </p:sp>
      <p:pic>
        <p:nvPicPr>
          <p:cNvPr id="5" name="Picture 2">
            <a:extLst>
              <a:ext uri="{FF2B5EF4-FFF2-40B4-BE49-F238E27FC236}">
                <a16:creationId xmlns:a16="http://schemas.microsoft.com/office/drawing/2014/main" id="{8264497E-3640-4B95-AC0A-53E57FC07CE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2105472"/>
            <a:ext cx="6012108"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7305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196752"/>
            <a:ext cx="8784976" cy="864096"/>
          </a:xfrm>
        </p:spPr>
        <p:txBody>
          <a:bodyPr/>
          <a:lstStyle/>
          <a:p>
            <a:pPr algn="ctr"/>
            <a:r>
              <a:rPr lang="fr-BE" sz="2800" dirty="0"/>
              <a:t>Main </a:t>
            </a:r>
            <a:r>
              <a:rPr lang="fr-BE" sz="2800" dirty="0" err="1"/>
              <a:t>findings</a:t>
            </a:r>
            <a:r>
              <a:rPr lang="fr-BE" sz="2800" dirty="0"/>
              <a:t> PIMA </a:t>
            </a:r>
            <a:r>
              <a:rPr lang="fr-BE" sz="2800" dirty="0" err="1"/>
              <a:t>review</a:t>
            </a:r>
            <a:r>
              <a:rPr lang="fr-BE" sz="2800" dirty="0"/>
              <a:t>: Design</a:t>
            </a:r>
          </a:p>
        </p:txBody>
      </p:sp>
      <p:pic>
        <p:nvPicPr>
          <p:cNvPr id="6" name="Content Placeholder 5"/>
          <p:cNvPicPr>
            <a:picLocks noGrp="1" noChangeAspect="1"/>
          </p:cNvPicPr>
          <p:nvPr>
            <p:ph idx="1"/>
          </p:nvPr>
        </p:nvPicPr>
        <p:blipFill>
          <a:blip r:embed="rId3"/>
          <a:stretch>
            <a:fillRect/>
          </a:stretch>
        </p:blipFill>
        <p:spPr>
          <a:xfrm>
            <a:off x="1259632" y="2046572"/>
            <a:ext cx="6829665" cy="4811428"/>
          </a:xfrm>
          <a:prstGeom prst="rect">
            <a:avLst/>
          </a:prstGeom>
        </p:spPr>
      </p:pic>
    </p:spTree>
    <p:extLst>
      <p:ext uri="{BB962C8B-B14F-4D97-AF65-F5344CB8AC3E}">
        <p14:creationId xmlns:p14="http://schemas.microsoft.com/office/powerpoint/2010/main" val="1929077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1196752"/>
            <a:ext cx="8352928" cy="1008112"/>
          </a:xfrm>
        </p:spPr>
        <p:txBody>
          <a:bodyPr/>
          <a:lstStyle/>
          <a:p>
            <a:r>
              <a:rPr lang="fr-BE" sz="2800" dirty="0"/>
              <a:t>PIMA </a:t>
            </a:r>
            <a:r>
              <a:rPr lang="fr-BE" sz="2800" dirty="0" err="1"/>
              <a:t>review</a:t>
            </a:r>
            <a:r>
              <a:rPr lang="fr-BE" sz="2800" dirty="0"/>
              <a:t>: </a:t>
            </a:r>
            <a:r>
              <a:rPr lang="fr-BE" sz="2800" dirty="0" err="1"/>
              <a:t>Effectiveness</a:t>
            </a:r>
            <a:endParaRPr lang="fr-BE" sz="2800" dirty="0"/>
          </a:p>
        </p:txBody>
      </p:sp>
      <p:sp>
        <p:nvSpPr>
          <p:cNvPr id="5" name="Content Placeholder 4"/>
          <p:cNvSpPr>
            <a:spLocks noGrp="1"/>
          </p:cNvSpPr>
          <p:nvPr>
            <p:ph idx="1"/>
          </p:nvPr>
        </p:nvSpPr>
        <p:spPr>
          <a:xfrm>
            <a:off x="107504" y="2204864"/>
            <a:ext cx="9036496" cy="4104456"/>
          </a:xfrm>
        </p:spPr>
        <p:txBody>
          <a:bodyPr/>
          <a:lstStyle/>
          <a:p>
            <a:pPr algn="ctr"/>
            <a:r>
              <a:rPr lang="fr-BE" sz="1400" dirty="0"/>
              <a:t>Countries are </a:t>
            </a:r>
            <a:r>
              <a:rPr lang="fr-BE" sz="1400" dirty="0" err="1"/>
              <a:t>better</a:t>
            </a:r>
            <a:r>
              <a:rPr lang="fr-BE" sz="1400" dirty="0"/>
              <a:t> in </a:t>
            </a:r>
            <a:r>
              <a:rPr lang="fr-BE" sz="1400" dirty="0" err="1"/>
              <a:t>designing</a:t>
            </a:r>
            <a:r>
              <a:rPr lang="fr-BE" sz="1400" dirty="0"/>
              <a:t> institutions </a:t>
            </a:r>
            <a:r>
              <a:rPr lang="fr-BE" sz="1400" dirty="0" err="1"/>
              <a:t>than</a:t>
            </a:r>
            <a:r>
              <a:rPr lang="fr-BE" sz="1400" dirty="0"/>
              <a:t> </a:t>
            </a:r>
            <a:r>
              <a:rPr lang="fr-BE" sz="1400" dirty="0" err="1"/>
              <a:t>implementing</a:t>
            </a:r>
            <a:r>
              <a:rPr lang="fr-BE" sz="1400" dirty="0"/>
              <a:t> </a:t>
            </a:r>
            <a:r>
              <a:rPr lang="fr-BE" sz="1400" dirty="0" err="1"/>
              <a:t>them</a:t>
            </a:r>
            <a:r>
              <a:rPr lang="fr-BE" sz="1400" dirty="0"/>
              <a:t> </a:t>
            </a:r>
            <a:r>
              <a:rPr lang="fr-BE" sz="1400" dirty="0" err="1"/>
              <a:t>effectively</a:t>
            </a:r>
            <a:endParaRPr lang="fr-BE" sz="1400" dirty="0"/>
          </a:p>
        </p:txBody>
      </p:sp>
      <p:pic>
        <p:nvPicPr>
          <p:cNvPr id="6" name="Picture 5"/>
          <p:cNvPicPr>
            <a:picLocks noChangeAspect="1"/>
          </p:cNvPicPr>
          <p:nvPr/>
        </p:nvPicPr>
        <p:blipFill>
          <a:blip r:embed="rId3"/>
          <a:stretch>
            <a:fillRect/>
          </a:stretch>
        </p:blipFill>
        <p:spPr>
          <a:xfrm>
            <a:off x="899592" y="2577412"/>
            <a:ext cx="7430184" cy="4280587"/>
          </a:xfrm>
          <a:prstGeom prst="rect">
            <a:avLst/>
          </a:prstGeom>
        </p:spPr>
      </p:pic>
    </p:spTree>
    <p:extLst>
      <p:ext uri="{BB962C8B-B14F-4D97-AF65-F5344CB8AC3E}">
        <p14:creationId xmlns:p14="http://schemas.microsoft.com/office/powerpoint/2010/main" val="3808552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340768"/>
            <a:ext cx="8229600" cy="288950"/>
          </a:xfrm>
        </p:spPr>
        <p:txBody>
          <a:bodyPr/>
          <a:lstStyle/>
          <a:p>
            <a:r>
              <a:rPr lang="fr-BE" dirty="0"/>
              <a:t>Conclusions</a:t>
            </a:r>
          </a:p>
        </p:txBody>
      </p:sp>
      <p:sp>
        <p:nvSpPr>
          <p:cNvPr id="3" name="Content Placeholder 2"/>
          <p:cNvSpPr>
            <a:spLocks noGrp="1"/>
          </p:cNvSpPr>
          <p:nvPr>
            <p:ph idx="1"/>
          </p:nvPr>
        </p:nvSpPr>
        <p:spPr>
          <a:xfrm>
            <a:off x="323528" y="1916832"/>
            <a:ext cx="8363272" cy="3960541"/>
          </a:xfrm>
        </p:spPr>
        <p:txBody>
          <a:bodyPr/>
          <a:lstStyle/>
          <a:p>
            <a:pPr>
              <a:buClr>
                <a:srgbClr val="FFD624"/>
              </a:buClr>
              <a:buFont typeface="Wingdings" pitchFamily="2" charset="2"/>
              <a:buChar char="§"/>
            </a:pPr>
            <a:r>
              <a:rPr lang="de-DE" i="0" dirty="0">
                <a:latin typeface="Arial" panose="020B0604020202020204" pitchFamily="34" charset="0"/>
                <a:cs typeface="Arial" panose="020B0604020202020204" pitchFamily="34" charset="0"/>
              </a:rPr>
              <a:t>Strong </a:t>
            </a:r>
            <a:r>
              <a:rPr lang="de-DE" b="1" i="0" dirty="0">
                <a:latin typeface="Arial" panose="020B0604020202020204" pitchFamily="34" charset="0"/>
                <a:cs typeface="Arial" panose="020B0604020202020204" pitchFamily="34" charset="0"/>
              </a:rPr>
              <a:t>political commitment and sustainable national policies and institutions </a:t>
            </a:r>
            <a:r>
              <a:rPr lang="de-DE" i="0" dirty="0">
                <a:latin typeface="Arial" panose="020B0604020202020204" pitchFamily="34" charset="0"/>
                <a:cs typeface="Arial" panose="020B0604020202020204" pitchFamily="34" charset="0"/>
              </a:rPr>
              <a:t>are key. </a:t>
            </a:r>
          </a:p>
          <a:p>
            <a:pPr>
              <a:buClr>
                <a:srgbClr val="FFD624"/>
              </a:buClr>
              <a:buFont typeface="Wingdings" pitchFamily="2" charset="2"/>
              <a:buChar char="§"/>
            </a:pPr>
            <a:r>
              <a:rPr lang="de-DE" b="1" i="0" dirty="0">
                <a:latin typeface="Arial" panose="020B0604020202020204" pitchFamily="34" charset="0"/>
                <a:cs typeface="Arial" panose="020B0604020202020204" pitchFamily="34" charset="0"/>
              </a:rPr>
              <a:t>Budget support</a:t>
            </a:r>
            <a:r>
              <a:rPr lang="de-DE" i="0" dirty="0">
                <a:latin typeface="Arial" panose="020B0604020202020204" pitchFamily="34" charset="0"/>
                <a:cs typeface="Arial" panose="020B0604020202020204" pitchFamily="34" charset="0"/>
              </a:rPr>
              <a:t> fully aligned with national policies and systems. Catalyst for broader reform processes </a:t>
            </a:r>
          </a:p>
          <a:p>
            <a:pPr>
              <a:buClr>
                <a:srgbClr val="FFD624"/>
              </a:buClr>
              <a:buFont typeface="Wingdings" pitchFamily="2" charset="2"/>
              <a:buChar char="§"/>
            </a:pPr>
            <a:r>
              <a:rPr lang="de-DE" i="0" dirty="0">
                <a:latin typeface="Arial" panose="020B0604020202020204" pitchFamily="34" charset="0"/>
                <a:cs typeface="Arial" panose="020B0604020202020204" pitchFamily="34" charset="0"/>
              </a:rPr>
              <a:t>Important potential for </a:t>
            </a:r>
            <a:r>
              <a:rPr lang="de-DE" b="1" i="0" dirty="0">
                <a:latin typeface="Arial" panose="020B0604020202020204" pitchFamily="34" charset="0"/>
                <a:cs typeface="Arial" panose="020B0604020202020204" pitchFamily="34" charset="0"/>
              </a:rPr>
              <a:t>synergies with blending</a:t>
            </a:r>
            <a:r>
              <a:rPr lang="de-DE" b="1" i="0" dirty="0"/>
              <a:t> </a:t>
            </a:r>
            <a:r>
              <a:rPr lang="fr-BE" i="0" dirty="0">
                <a:latin typeface="Arial" panose="020B0604020202020204" pitchFamily="34" charset="0"/>
                <a:cs typeface="Arial" panose="020B0604020202020204" pitchFamily="34" charset="0"/>
              </a:rPr>
              <a:t> </a:t>
            </a:r>
          </a:p>
          <a:p>
            <a:pPr>
              <a:buClr>
                <a:srgbClr val="FFD624"/>
              </a:buClr>
              <a:buFont typeface="Wingdings" pitchFamily="2" charset="2"/>
              <a:buChar char="§"/>
            </a:pPr>
            <a:r>
              <a:rPr lang="fr-BE" b="1" i="0" dirty="0" err="1">
                <a:latin typeface="Arial" panose="020B0604020202020204" pitchFamily="34" charset="0"/>
                <a:cs typeface="Arial" panose="020B0604020202020204" pitchFamily="34" charset="0"/>
              </a:rPr>
              <a:t>Sector</a:t>
            </a:r>
            <a:r>
              <a:rPr lang="fr-BE" b="1" i="0" dirty="0">
                <a:latin typeface="Arial" panose="020B0604020202020204" pitchFamily="34" charset="0"/>
                <a:cs typeface="Arial" panose="020B0604020202020204" pitchFamily="34" charset="0"/>
              </a:rPr>
              <a:t> </a:t>
            </a:r>
            <a:r>
              <a:rPr lang="fr-BE" b="1" i="0" dirty="0" err="1">
                <a:latin typeface="Arial" panose="020B0604020202020204" pitchFamily="34" charset="0"/>
                <a:cs typeface="Arial" panose="020B0604020202020204" pitchFamily="34" charset="0"/>
              </a:rPr>
              <a:t>financial</a:t>
            </a:r>
            <a:r>
              <a:rPr lang="fr-BE" b="1" i="0" dirty="0">
                <a:latin typeface="Arial" panose="020B0604020202020204" pitchFamily="34" charset="0"/>
                <a:cs typeface="Arial" panose="020B0604020202020204" pitchFamily="34" charset="0"/>
              </a:rPr>
              <a:t> issues </a:t>
            </a:r>
            <a:r>
              <a:rPr lang="fr-BE" i="0" dirty="0">
                <a:latin typeface="Arial" panose="020B0604020202020204" pitchFamily="34" charset="0"/>
                <a:cs typeface="Arial" panose="020B0604020202020204" pitchFamily="34" charset="0"/>
              </a:rPr>
              <a:t>are </a:t>
            </a:r>
            <a:r>
              <a:rPr lang="fr-BE" i="0" dirty="0" err="1">
                <a:latin typeface="Arial" panose="020B0604020202020204" pitchFamily="34" charset="0"/>
                <a:cs typeface="Arial" panose="020B0604020202020204" pitchFamily="34" charset="0"/>
              </a:rPr>
              <a:t>core</a:t>
            </a:r>
            <a:r>
              <a:rPr lang="fr-BE" i="0" dirty="0">
                <a:latin typeface="Arial" panose="020B0604020202020204" pitchFamily="34" charset="0"/>
                <a:cs typeface="Arial" panose="020B0604020202020204" pitchFamily="34" charset="0"/>
              </a:rPr>
              <a:t> to the </a:t>
            </a:r>
            <a:r>
              <a:rPr lang="fr-BE" i="0" dirty="0" err="1">
                <a:latin typeface="Arial" panose="020B0604020202020204" pitchFamily="34" charset="0"/>
                <a:cs typeface="Arial" panose="020B0604020202020204" pitchFamily="34" charset="0"/>
              </a:rPr>
              <a:t>sector</a:t>
            </a:r>
            <a:r>
              <a:rPr lang="fr-BE" i="0" dirty="0">
                <a:latin typeface="Arial" panose="020B0604020202020204" pitchFamily="34" charset="0"/>
                <a:cs typeface="Arial" panose="020B0604020202020204" pitchFamily="34" charset="0"/>
              </a:rPr>
              <a:t> </a:t>
            </a:r>
            <a:r>
              <a:rPr lang="fr-BE" i="0" dirty="0" err="1">
                <a:latin typeface="Arial" panose="020B0604020202020204" pitchFamily="34" charset="0"/>
                <a:cs typeface="Arial" panose="020B0604020202020204" pitchFamily="34" charset="0"/>
              </a:rPr>
              <a:t>policy</a:t>
            </a:r>
            <a:r>
              <a:rPr lang="fr-BE" i="0" dirty="0">
                <a:latin typeface="Arial" panose="020B0604020202020204" pitchFamily="34" charset="0"/>
                <a:cs typeface="Arial" panose="020B0604020202020204" pitchFamily="34" charset="0"/>
              </a:rPr>
              <a:t> dialogue </a:t>
            </a:r>
            <a:r>
              <a:rPr lang="fr-BE" i="0" dirty="0" err="1">
                <a:latin typeface="Arial" panose="020B0604020202020204" pitchFamily="34" charset="0"/>
                <a:cs typeface="Arial" panose="020B0604020202020204" pitchFamily="34" charset="0"/>
              </a:rPr>
              <a:t>with</a:t>
            </a:r>
            <a:r>
              <a:rPr lang="fr-BE" i="0" dirty="0">
                <a:latin typeface="Arial" panose="020B0604020202020204" pitchFamily="34" charset="0"/>
                <a:cs typeface="Arial" panose="020B0604020202020204" pitchFamily="34" charset="0"/>
              </a:rPr>
              <a:t> the </a:t>
            </a:r>
            <a:r>
              <a:rPr lang="fr-BE" i="0" dirty="0" err="1">
                <a:latin typeface="Arial" panose="020B0604020202020204" pitchFamily="34" charset="0"/>
                <a:cs typeface="Arial" panose="020B0604020202020204" pitchFamily="34" charset="0"/>
              </a:rPr>
              <a:t>partner</a:t>
            </a:r>
            <a:r>
              <a:rPr lang="fr-BE" i="0" dirty="0">
                <a:latin typeface="Arial" panose="020B0604020202020204" pitchFamily="34" charset="0"/>
                <a:cs typeface="Arial" panose="020B0604020202020204" pitchFamily="34" charset="0"/>
              </a:rPr>
              <a:t> country. Budget support programmes are a good </a:t>
            </a:r>
            <a:r>
              <a:rPr lang="fr-BE" i="0" dirty="0" err="1">
                <a:latin typeface="Arial" panose="020B0604020202020204" pitchFamily="34" charset="0"/>
                <a:cs typeface="Arial" panose="020B0604020202020204" pitchFamily="34" charset="0"/>
              </a:rPr>
              <a:t>vector</a:t>
            </a:r>
            <a:r>
              <a:rPr lang="fr-BE" i="0" dirty="0">
                <a:latin typeface="Arial" panose="020B0604020202020204" pitchFamily="34" charset="0"/>
                <a:cs typeface="Arial" panose="020B0604020202020204" pitchFamily="34" charset="0"/>
              </a:rPr>
              <a:t> for </a:t>
            </a:r>
            <a:r>
              <a:rPr lang="fr-BE" i="0" dirty="0" err="1">
                <a:latin typeface="Arial" panose="020B0604020202020204" pitchFamily="34" charset="0"/>
                <a:cs typeface="Arial" panose="020B0604020202020204" pitchFamily="34" charset="0"/>
              </a:rPr>
              <a:t>this</a:t>
            </a:r>
            <a:r>
              <a:rPr lang="fr-BE" i="0" dirty="0">
                <a:latin typeface="Arial" panose="020B0604020202020204" pitchFamily="34" charset="0"/>
                <a:cs typeface="Arial" panose="020B0604020202020204" pitchFamily="34" charset="0"/>
              </a:rPr>
              <a:t> dialogue.</a:t>
            </a:r>
          </a:p>
          <a:p>
            <a:pPr>
              <a:buClr>
                <a:srgbClr val="FFD624"/>
              </a:buClr>
              <a:buFont typeface="Wingdings" pitchFamily="2" charset="2"/>
              <a:buChar char="§"/>
            </a:pPr>
            <a:r>
              <a:rPr lang="fr-BE" b="1" i="0" dirty="0">
                <a:latin typeface="Arial" panose="020B0604020202020204" pitchFamily="34" charset="0"/>
                <a:cs typeface="Arial" panose="020B0604020202020204" pitchFamily="34" charset="0"/>
              </a:rPr>
              <a:t>Partnership </a:t>
            </a:r>
            <a:r>
              <a:rPr lang="fr-BE" b="1" i="0" dirty="0" err="1">
                <a:latin typeface="Arial" panose="020B0604020202020204" pitchFamily="34" charset="0"/>
                <a:cs typeface="Arial" panose="020B0604020202020204" pitchFamily="34" charset="0"/>
              </a:rPr>
              <a:t>with</a:t>
            </a:r>
            <a:r>
              <a:rPr lang="fr-BE" b="1" i="0" dirty="0">
                <a:latin typeface="Arial" panose="020B0604020202020204" pitchFamily="34" charset="0"/>
                <a:cs typeface="Arial" panose="020B0604020202020204" pitchFamily="34" charset="0"/>
              </a:rPr>
              <a:t> </a:t>
            </a:r>
            <a:r>
              <a:rPr lang="fr-BE" b="1" i="0" dirty="0" err="1">
                <a:latin typeface="Arial" panose="020B0604020202020204" pitchFamily="34" charset="0"/>
                <a:cs typeface="Arial" panose="020B0604020202020204" pitchFamily="34" charset="0"/>
              </a:rPr>
              <a:t>MoF</a:t>
            </a:r>
            <a:r>
              <a:rPr lang="fr-BE" b="1" i="0" dirty="0">
                <a:latin typeface="Arial" panose="020B0604020202020204" pitchFamily="34" charset="0"/>
                <a:cs typeface="Arial" panose="020B0604020202020204" pitchFamily="34" charset="0"/>
              </a:rPr>
              <a:t> </a:t>
            </a:r>
            <a:r>
              <a:rPr lang="fr-BE" i="0" dirty="0">
                <a:latin typeface="Arial" panose="020B0604020202020204" pitchFamily="34" charset="0"/>
                <a:cs typeface="Arial" panose="020B0604020202020204" pitchFamily="34" charset="0"/>
              </a:rPr>
              <a:t>indispensable in BS programmes</a:t>
            </a:r>
          </a:p>
          <a:p>
            <a:pPr>
              <a:buClr>
                <a:srgbClr val="FFD624"/>
              </a:buClr>
              <a:buFont typeface="Wingdings" pitchFamily="2" charset="2"/>
              <a:buChar char="§"/>
            </a:pPr>
            <a:r>
              <a:rPr lang="fr-BE" i="0" dirty="0">
                <a:latin typeface="Arial" panose="020B0604020202020204" pitchFamily="34" charset="0"/>
                <a:cs typeface="Arial" panose="020B0604020202020204" pitchFamily="34" charset="0"/>
              </a:rPr>
              <a:t>Close coordination </a:t>
            </a:r>
            <a:r>
              <a:rPr lang="fr-BE" i="0" dirty="0" err="1">
                <a:latin typeface="Arial" panose="020B0604020202020204" pitchFamily="34" charset="0"/>
                <a:cs typeface="Arial" panose="020B0604020202020204" pitchFamily="34" charset="0"/>
              </a:rPr>
              <a:t>between</a:t>
            </a:r>
            <a:r>
              <a:rPr lang="fr-BE" i="0" dirty="0">
                <a:latin typeface="Arial" panose="020B0604020202020204" pitchFamily="34" charset="0"/>
                <a:cs typeface="Arial" panose="020B0604020202020204" pitchFamily="34" charset="0"/>
              </a:rPr>
              <a:t> the </a:t>
            </a:r>
            <a:r>
              <a:rPr lang="fr-BE" b="1" i="0" dirty="0">
                <a:latin typeface="Arial" panose="020B0604020202020204" pitchFamily="34" charset="0"/>
                <a:cs typeface="Arial" panose="020B0604020202020204" pitchFamily="34" charset="0"/>
              </a:rPr>
              <a:t>infrastructure and </a:t>
            </a:r>
            <a:r>
              <a:rPr lang="fr-BE" b="1" i="0" dirty="0" err="1">
                <a:latin typeface="Arial" panose="020B0604020202020204" pitchFamily="34" charset="0"/>
                <a:cs typeface="Arial" panose="020B0604020202020204" pitchFamily="34" charset="0"/>
              </a:rPr>
              <a:t>economics</a:t>
            </a:r>
            <a:r>
              <a:rPr lang="fr-BE" b="1" i="0" dirty="0">
                <a:latin typeface="Arial" panose="020B0604020202020204" pitchFamily="34" charset="0"/>
                <a:cs typeface="Arial" panose="020B0604020202020204" pitchFamily="34" charset="0"/>
              </a:rPr>
              <a:t> sections in </a:t>
            </a:r>
            <a:r>
              <a:rPr lang="fr-BE" b="1" i="0" dirty="0" err="1">
                <a:latin typeface="Arial" panose="020B0604020202020204" pitchFamily="34" charset="0"/>
                <a:cs typeface="Arial" panose="020B0604020202020204" pitchFamily="34" charset="0"/>
              </a:rPr>
              <a:t>Delegations</a:t>
            </a:r>
            <a:r>
              <a:rPr lang="fr-BE" b="1" i="0" dirty="0">
                <a:latin typeface="Arial" panose="020B0604020202020204" pitchFamily="34" charset="0"/>
                <a:cs typeface="Arial" panose="020B0604020202020204" pitchFamily="34" charset="0"/>
              </a:rPr>
              <a:t> </a:t>
            </a:r>
            <a:r>
              <a:rPr lang="fr-BE" i="0" dirty="0" err="1">
                <a:latin typeface="Arial" panose="020B0604020202020204" pitchFamily="34" charset="0"/>
                <a:cs typeface="Arial" panose="020B0604020202020204" pitchFamily="34" charset="0"/>
              </a:rPr>
              <a:t>needed</a:t>
            </a:r>
            <a:r>
              <a:rPr lang="fr-BE" i="0" dirty="0">
                <a:solidFill>
                  <a:srgbClr val="FF0000"/>
                </a:solidFill>
                <a:latin typeface="Arial" panose="020B0604020202020204" pitchFamily="34" charset="0"/>
                <a:cs typeface="Arial" panose="020B0604020202020204" pitchFamily="34" charset="0"/>
              </a:rPr>
              <a:t> </a:t>
            </a:r>
          </a:p>
          <a:p>
            <a:pPr>
              <a:buClr>
                <a:srgbClr val="FFD624"/>
              </a:buClr>
              <a:buFont typeface="Wingdings" pitchFamily="2" charset="2"/>
              <a:buChar char="§"/>
            </a:pPr>
            <a:endParaRPr lang="fr-BE" i="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7139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96952"/>
            <a:ext cx="9144000" cy="936625"/>
          </a:xfrm>
        </p:spPr>
        <p:txBody>
          <a:bodyPr/>
          <a:lstStyle/>
          <a:p>
            <a:pPr algn="ctr"/>
            <a:r>
              <a:rPr lang="en-GB" sz="4800" dirty="0">
                <a:latin typeface="EC Square Sans Pro" panose="020B0506040000020004" pitchFamily="34" charset="0"/>
              </a:rPr>
              <a:t>Thank you!</a:t>
            </a:r>
          </a:p>
        </p:txBody>
      </p:sp>
      <p:sp>
        <p:nvSpPr>
          <p:cNvPr id="5" name="Content Placeholder 2"/>
          <p:cNvSpPr>
            <a:spLocks noGrp="1"/>
          </p:cNvSpPr>
          <p:nvPr>
            <p:ph idx="1"/>
          </p:nvPr>
        </p:nvSpPr>
        <p:spPr>
          <a:xfrm>
            <a:off x="457200" y="4437112"/>
            <a:ext cx="8229600" cy="1800200"/>
          </a:xfrm>
        </p:spPr>
        <p:txBody>
          <a:bodyPr/>
          <a:lstStyle/>
          <a:p>
            <a:pPr marL="0" indent="0">
              <a:spcBef>
                <a:spcPts val="0"/>
              </a:spcBef>
              <a:spcAft>
                <a:spcPts val="600"/>
              </a:spcAft>
              <a:buNone/>
            </a:pPr>
            <a:r>
              <a:rPr lang="en-GB" dirty="0">
                <a:latin typeface="EC Square Sans Pro" panose="020B0506040000020004" pitchFamily="34" charset="0"/>
              </a:rPr>
              <a:t>Contact: </a:t>
            </a:r>
            <a:r>
              <a:rPr lang="en-GB" dirty="0">
                <a:latin typeface="EC Square Sans Pro" panose="020B0506040000020004" pitchFamily="34" charset="0"/>
                <a:hlinkClick r:id="rId3"/>
              </a:rPr>
              <a:t>europeaid-a4@ec.europa.eu</a:t>
            </a:r>
            <a:r>
              <a:rPr lang="en-GB" dirty="0">
                <a:latin typeface="EC Square Sans Pro" panose="020B0506040000020004" pitchFamily="34" charset="0"/>
              </a:rPr>
              <a:t> </a:t>
            </a:r>
          </a:p>
          <a:p>
            <a:pPr marL="0" indent="0">
              <a:spcBef>
                <a:spcPts val="0"/>
              </a:spcBef>
              <a:spcAft>
                <a:spcPts val="600"/>
              </a:spcAft>
              <a:buNone/>
            </a:pPr>
            <a:r>
              <a:rPr lang="en-GB" dirty="0">
                <a:latin typeface="EC Square Sans Pro" panose="020B0506040000020004" pitchFamily="34" charset="0"/>
              </a:rPr>
              <a:t>Webpage: </a:t>
            </a:r>
            <a:r>
              <a:rPr lang="en-GB" dirty="0">
                <a:latin typeface="EC Square Sans Pro" panose="020B0506040000020004" pitchFamily="34" charset="0"/>
                <a:hlinkClick r:id="rId4"/>
              </a:rPr>
              <a:t>https://ec.europa.eu/europeaid/eubudgetsupport_en</a:t>
            </a:r>
            <a:r>
              <a:rPr lang="en-GB" dirty="0">
                <a:latin typeface="EC Square Sans Pro" panose="020B0506040000020004" pitchFamily="34" charset="0"/>
              </a:rPr>
              <a:t> </a:t>
            </a:r>
          </a:p>
          <a:p>
            <a:pPr marL="0" indent="0">
              <a:spcBef>
                <a:spcPts val="0"/>
              </a:spcBef>
              <a:spcAft>
                <a:spcPts val="600"/>
              </a:spcAft>
              <a:buNone/>
            </a:pPr>
            <a:r>
              <a:rPr lang="en-GB" dirty="0">
                <a:latin typeface="EC Square Sans Pro" panose="020B0506040000020004" pitchFamily="34" charset="0"/>
              </a:rPr>
              <a:t>Social Media: </a:t>
            </a:r>
            <a:r>
              <a:rPr lang="en-GB" dirty="0">
                <a:latin typeface="EC Square Sans Pro" panose="020B0506040000020004" pitchFamily="34" charset="0"/>
                <a:hlinkClick r:id="rId5"/>
              </a:rPr>
              <a:t>#</a:t>
            </a:r>
            <a:r>
              <a:rPr lang="en-GB" dirty="0" err="1">
                <a:latin typeface="EC Square Sans Pro" panose="020B0506040000020004" pitchFamily="34" charset="0"/>
                <a:hlinkClick r:id="rId5"/>
              </a:rPr>
              <a:t>BudgetSupport</a:t>
            </a:r>
            <a:endParaRPr lang="en-GB" dirty="0">
              <a:latin typeface="EC Square Sans Pro" panose="020B0506040000020004" pitchFamily="34" charset="0"/>
            </a:endParaRPr>
          </a:p>
        </p:txBody>
      </p:sp>
    </p:spTree>
    <p:extLst>
      <p:ext uri="{BB962C8B-B14F-4D97-AF65-F5344CB8AC3E}">
        <p14:creationId xmlns:p14="http://schemas.microsoft.com/office/powerpoint/2010/main" val="1358261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BE"/>
          </a:p>
        </p:txBody>
      </p:sp>
      <p:sp>
        <p:nvSpPr>
          <p:cNvPr id="3" name="Content Placeholder 2"/>
          <p:cNvSpPr>
            <a:spLocks noGrp="1"/>
          </p:cNvSpPr>
          <p:nvPr>
            <p:ph idx="1"/>
          </p:nvPr>
        </p:nvSpPr>
        <p:spPr/>
        <p:txBody>
          <a:bodyPr/>
          <a:lstStyle/>
          <a:p>
            <a:endParaRPr lang="fr-BE"/>
          </a:p>
        </p:txBody>
      </p:sp>
      <p:pic>
        <p:nvPicPr>
          <p:cNvPr id="4" name="Picture 3"/>
          <p:cNvPicPr>
            <a:picLocks noChangeAspect="1"/>
          </p:cNvPicPr>
          <p:nvPr/>
        </p:nvPicPr>
        <p:blipFill>
          <a:blip r:embed="rId3"/>
          <a:stretch>
            <a:fillRect/>
          </a:stretch>
        </p:blipFill>
        <p:spPr>
          <a:xfrm>
            <a:off x="259096" y="1339850"/>
            <a:ext cx="8625807" cy="4418500"/>
          </a:xfrm>
          <a:prstGeom prst="rect">
            <a:avLst/>
          </a:prstGeom>
        </p:spPr>
      </p:pic>
    </p:spTree>
    <p:extLst>
      <p:ext uri="{BB962C8B-B14F-4D97-AF65-F5344CB8AC3E}">
        <p14:creationId xmlns:p14="http://schemas.microsoft.com/office/powerpoint/2010/main" val="3637680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6752"/>
            <a:ext cx="8229600" cy="936625"/>
          </a:xfrm>
        </p:spPr>
        <p:txBody>
          <a:bodyPr>
            <a:normAutofit fontScale="90000"/>
          </a:bodyPr>
          <a:lstStyle/>
          <a:p>
            <a:pPr algn="ctr"/>
            <a:r>
              <a:rPr lang="en-US" b="0" dirty="0"/>
              <a:t>Countries benefiting from Sector </a:t>
            </a:r>
            <a:r>
              <a:rPr lang="en-US" b="0" dirty="0" smtClean="0"/>
              <a:t>Budget Support </a:t>
            </a:r>
            <a:r>
              <a:rPr lang="en-US" b="0" dirty="0"/>
              <a:t>in Infrastructure</a:t>
            </a:r>
            <a:r>
              <a:rPr lang="en-US" dirty="0"/>
              <a:t>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95648095"/>
              </p:ext>
            </p:extLst>
          </p:nvPr>
        </p:nvGraphicFramePr>
        <p:xfrm>
          <a:off x="468313" y="2204864"/>
          <a:ext cx="3887663" cy="3955668"/>
        </p:xfrm>
        <a:graphic>
          <a:graphicData uri="http://schemas.openxmlformats.org/drawingml/2006/table">
            <a:tbl>
              <a:tblPr>
                <a:tableStyleId>{5C22544A-7EE6-4342-B048-85BDC9FD1C3A}</a:tableStyleId>
              </a:tblPr>
              <a:tblGrid>
                <a:gridCol w="863327">
                  <a:extLst>
                    <a:ext uri="{9D8B030D-6E8A-4147-A177-3AD203B41FA5}">
                      <a16:colId xmlns:a16="http://schemas.microsoft.com/office/drawing/2014/main" val="348420825"/>
                    </a:ext>
                  </a:extLst>
                </a:gridCol>
                <a:gridCol w="181420">
                  <a:extLst>
                    <a:ext uri="{9D8B030D-6E8A-4147-A177-3AD203B41FA5}">
                      <a16:colId xmlns:a16="http://schemas.microsoft.com/office/drawing/2014/main" val="708689841"/>
                    </a:ext>
                  </a:extLst>
                </a:gridCol>
                <a:gridCol w="898700">
                  <a:extLst>
                    <a:ext uri="{9D8B030D-6E8A-4147-A177-3AD203B41FA5}">
                      <a16:colId xmlns:a16="http://schemas.microsoft.com/office/drawing/2014/main" val="316665145"/>
                    </a:ext>
                  </a:extLst>
                </a:gridCol>
                <a:gridCol w="720080">
                  <a:extLst>
                    <a:ext uri="{9D8B030D-6E8A-4147-A177-3AD203B41FA5}">
                      <a16:colId xmlns:a16="http://schemas.microsoft.com/office/drawing/2014/main" val="3470542228"/>
                    </a:ext>
                  </a:extLst>
                </a:gridCol>
                <a:gridCol w="1224136">
                  <a:extLst>
                    <a:ext uri="{9D8B030D-6E8A-4147-A177-3AD203B41FA5}">
                      <a16:colId xmlns:a16="http://schemas.microsoft.com/office/drawing/2014/main" val="1366309190"/>
                    </a:ext>
                  </a:extLst>
                </a:gridCol>
              </a:tblGrid>
              <a:tr h="444118">
                <a:tc>
                  <a:txBody>
                    <a:bodyPr/>
                    <a:lstStyle/>
                    <a:p>
                      <a:pPr marL="0" algn="l" defTabSz="914400" rtl="0" eaLnBrk="1" fontAlgn="b" latinLnBrk="0" hangingPunct="1"/>
                      <a:r>
                        <a:rPr lang="en-US" sz="1200" b="1" u="none" strike="noStrike" kern="1200" dirty="0">
                          <a:solidFill>
                            <a:schemeClr val="bg1"/>
                          </a:solidFill>
                          <a:effectLst/>
                          <a:latin typeface="+mn-lt"/>
                          <a:ea typeface="+mn-ea"/>
                          <a:cs typeface="+mn-cs"/>
                        </a:rPr>
                        <a:t>Country</a:t>
                      </a:r>
                    </a:p>
                  </a:txBody>
                  <a:tcPr marL="6350" marR="6350" marT="6350" marB="0" anchor="b">
                    <a:solidFill>
                      <a:schemeClr val="accent2">
                        <a:lumMod val="75000"/>
                      </a:schemeClr>
                    </a:solidFill>
                  </a:tcPr>
                </a:tc>
                <a:tc gridSpan="2">
                  <a:txBody>
                    <a:bodyPr/>
                    <a:lstStyle/>
                    <a:p>
                      <a:pPr marL="0" algn="l" defTabSz="914400" rtl="0" eaLnBrk="1" fontAlgn="b" latinLnBrk="0" hangingPunct="1"/>
                      <a:r>
                        <a:rPr lang="en-US" sz="1200" b="1" u="none" strike="noStrike" kern="1200" dirty="0">
                          <a:solidFill>
                            <a:schemeClr val="bg1"/>
                          </a:solidFill>
                          <a:effectLst/>
                          <a:latin typeface="+mn-lt"/>
                          <a:ea typeface="+mn-ea"/>
                          <a:cs typeface="+mn-cs"/>
                        </a:rPr>
                        <a:t>Year </a:t>
                      </a:r>
                      <a:r>
                        <a:rPr lang="en-US" sz="1200" b="1" u="none" strike="noStrike" kern="1200" dirty="0" smtClean="0">
                          <a:solidFill>
                            <a:schemeClr val="bg1"/>
                          </a:solidFill>
                          <a:effectLst/>
                          <a:latin typeface="+mn-lt"/>
                          <a:ea typeface="+mn-ea"/>
                          <a:cs typeface="+mn-cs"/>
                        </a:rPr>
                        <a:t>committed</a:t>
                      </a:r>
                      <a:endParaRPr lang="en-US" sz="1200" b="1" u="none" strike="noStrike" kern="1200" dirty="0">
                        <a:solidFill>
                          <a:schemeClr val="bg1"/>
                        </a:solidFill>
                        <a:effectLst/>
                        <a:latin typeface="+mn-lt"/>
                        <a:ea typeface="+mn-ea"/>
                        <a:cs typeface="+mn-cs"/>
                      </a:endParaRPr>
                    </a:p>
                  </a:txBody>
                  <a:tcPr marL="6350" marR="6350" marT="6350" marB="0" anchor="b">
                    <a:solidFill>
                      <a:schemeClr val="accent2">
                        <a:lumMod val="75000"/>
                      </a:schemeClr>
                    </a:solidFill>
                  </a:tcPr>
                </a:tc>
                <a:tc hMerge="1">
                  <a:txBody>
                    <a:bodyPr/>
                    <a:lstStyle/>
                    <a:p>
                      <a:pPr algn="l" fontAlgn="b"/>
                      <a:endParaRPr lang="en-US" sz="1200" b="1" i="0" u="none" strike="noStrike" dirty="0">
                        <a:solidFill>
                          <a:srgbClr val="000000"/>
                        </a:solidFill>
                        <a:effectLst/>
                        <a:latin typeface="Calibri" panose="020F0502020204030204" pitchFamily="34" charset="0"/>
                      </a:endParaRPr>
                    </a:p>
                  </a:txBody>
                  <a:tcPr marL="6350" marR="6350" marT="6350" marB="0" anchor="b">
                    <a:solidFill>
                      <a:schemeClr val="accent1">
                        <a:lumMod val="50000"/>
                      </a:schemeClr>
                    </a:solidFill>
                  </a:tcPr>
                </a:tc>
                <a:tc>
                  <a:txBody>
                    <a:bodyPr/>
                    <a:lstStyle/>
                    <a:p>
                      <a:pPr marL="0" algn="l" defTabSz="914400" rtl="0" eaLnBrk="1" fontAlgn="b" latinLnBrk="0" hangingPunct="1"/>
                      <a:r>
                        <a:rPr lang="en-US" sz="1200" b="1" u="none" strike="noStrike" kern="1200" dirty="0">
                          <a:solidFill>
                            <a:schemeClr val="bg1"/>
                          </a:solidFill>
                          <a:effectLst/>
                          <a:latin typeface="+mn-lt"/>
                          <a:ea typeface="+mn-ea"/>
                          <a:cs typeface="+mn-cs"/>
                        </a:rPr>
                        <a:t>in MEURO</a:t>
                      </a:r>
                    </a:p>
                  </a:txBody>
                  <a:tcPr marL="6350" marR="6350" marT="6350" marB="0" anchor="b">
                    <a:solidFill>
                      <a:schemeClr val="accent2">
                        <a:lumMod val="75000"/>
                      </a:schemeClr>
                    </a:solidFill>
                  </a:tcPr>
                </a:tc>
                <a:tc>
                  <a:txBody>
                    <a:bodyPr/>
                    <a:lstStyle/>
                    <a:p>
                      <a:pPr marL="0" algn="l" defTabSz="914400" rtl="0" eaLnBrk="1" fontAlgn="b" latinLnBrk="0" hangingPunct="1"/>
                      <a:r>
                        <a:rPr lang="en-US" sz="1200" b="1" u="none" strike="noStrike" kern="1200" dirty="0">
                          <a:solidFill>
                            <a:schemeClr val="bg1"/>
                          </a:solidFill>
                          <a:effectLst/>
                          <a:latin typeface="+mn-lt"/>
                          <a:ea typeface="+mn-ea"/>
                          <a:cs typeface="+mn-cs"/>
                        </a:rPr>
                        <a:t>% of all SRPC 2014-18</a:t>
                      </a:r>
                    </a:p>
                  </a:txBody>
                  <a:tcPr marL="6350" marR="6350" marT="6350" marB="0" anchor="b">
                    <a:solidFill>
                      <a:schemeClr val="accent2">
                        <a:lumMod val="75000"/>
                      </a:schemeClr>
                    </a:solidFill>
                  </a:tcPr>
                </a:tc>
                <a:extLst>
                  <a:ext uri="{0D108BD9-81ED-4DB2-BD59-A6C34878D82A}">
                    <a16:rowId xmlns:a16="http://schemas.microsoft.com/office/drawing/2014/main" val="536600146"/>
                  </a:ext>
                </a:extLst>
              </a:tr>
              <a:tr h="184150">
                <a:tc gridSpan="3">
                  <a:txBody>
                    <a:bodyPr/>
                    <a:lstStyle/>
                    <a:p>
                      <a:pPr algn="ctr" fontAlgn="b"/>
                      <a:r>
                        <a:rPr lang="en-US" sz="1100" b="1" u="none" strike="noStrike" dirty="0">
                          <a:effectLst/>
                        </a:rPr>
                        <a:t>Energy</a:t>
                      </a:r>
                      <a:endParaRPr lang="en-US" sz="1100" b="1" i="0" u="none" strike="noStrike" dirty="0">
                        <a:solidFill>
                          <a:srgbClr val="000000"/>
                        </a:solidFill>
                        <a:effectLst/>
                        <a:latin typeface="Calibri" panose="020F0502020204030204" pitchFamily="34" charset="0"/>
                      </a:endParaRPr>
                    </a:p>
                  </a:txBody>
                  <a:tcPr marL="6350" marR="6350" marT="6350" marB="0" anchor="b">
                    <a:solidFill>
                      <a:schemeClr val="accent1">
                        <a:lumMod val="90000"/>
                      </a:schemeClr>
                    </a:solidFill>
                  </a:tcPr>
                </a:tc>
                <a:tc hMerge="1">
                  <a:txBody>
                    <a:bodyPr/>
                    <a:lstStyle/>
                    <a:p>
                      <a:endParaRPr lang="en-US"/>
                    </a:p>
                  </a:txBody>
                  <a:tcPr/>
                </a:tc>
                <a:tc hMerge="1">
                  <a:txBody>
                    <a:bodyPr/>
                    <a:lstStyle/>
                    <a:p>
                      <a:endParaRPr lang="en-US"/>
                    </a:p>
                  </a:txBody>
                  <a:tcPr/>
                </a:tc>
                <a:tc>
                  <a:txBody>
                    <a:bodyPr/>
                    <a:lstStyle/>
                    <a:p>
                      <a:pPr algn="r" fontAlgn="b"/>
                      <a:r>
                        <a:rPr lang="en-US" sz="1100" b="1" u="none" strike="noStrike" dirty="0">
                          <a:effectLst/>
                        </a:rPr>
                        <a:t>415,72</a:t>
                      </a:r>
                      <a:endParaRPr lang="en-US" sz="1100" b="1" i="0" u="none" strike="noStrike" dirty="0">
                        <a:solidFill>
                          <a:srgbClr val="000000"/>
                        </a:solidFill>
                        <a:effectLst/>
                        <a:latin typeface="Calibri" panose="020F0502020204030204" pitchFamily="34" charset="0"/>
                      </a:endParaRPr>
                    </a:p>
                  </a:txBody>
                  <a:tcPr marL="6350" marR="6350" marT="6350" marB="0" anchor="b">
                    <a:solidFill>
                      <a:schemeClr val="accent1">
                        <a:lumMod val="90000"/>
                      </a:schemeClr>
                    </a:solidFill>
                  </a:tcPr>
                </a:tc>
                <a:tc>
                  <a:txBody>
                    <a:bodyPr/>
                    <a:lstStyle/>
                    <a:p>
                      <a:pPr algn="r" fontAlgn="b"/>
                      <a:r>
                        <a:rPr lang="en-US" sz="1100" b="1" u="none" strike="noStrike" dirty="0">
                          <a:effectLst/>
                        </a:rPr>
                        <a:t>6,16%</a:t>
                      </a:r>
                      <a:endParaRPr lang="en-US" sz="1100" b="1" i="0" u="none" strike="noStrike" dirty="0">
                        <a:solidFill>
                          <a:srgbClr val="000000"/>
                        </a:solidFill>
                        <a:effectLst/>
                        <a:latin typeface="Calibri" panose="020F0502020204030204" pitchFamily="34" charset="0"/>
                      </a:endParaRPr>
                    </a:p>
                  </a:txBody>
                  <a:tcPr marL="6350" marR="6350" marT="6350" marB="0" anchor="b">
                    <a:solidFill>
                      <a:schemeClr val="accent1">
                        <a:lumMod val="90000"/>
                      </a:schemeClr>
                    </a:solidFill>
                  </a:tcPr>
                </a:tc>
                <a:extLst>
                  <a:ext uri="{0D108BD9-81ED-4DB2-BD59-A6C34878D82A}">
                    <a16:rowId xmlns:a16="http://schemas.microsoft.com/office/drawing/2014/main" val="923348217"/>
                  </a:ext>
                </a:extLst>
              </a:tr>
              <a:tr h="184150">
                <a:tc gridSpan="2">
                  <a:txBody>
                    <a:bodyPr/>
                    <a:lstStyle/>
                    <a:p>
                      <a:pPr algn="l" fontAlgn="b"/>
                      <a:r>
                        <a:rPr lang="en-US" sz="1000" u="none" strike="noStrike">
                          <a:effectLst/>
                        </a:rPr>
                        <a:t>Barbados</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3,00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358770289"/>
                  </a:ext>
                </a:extLst>
              </a:tr>
              <a:tr h="184150">
                <a:tc gridSpan="2">
                  <a:txBody>
                    <a:bodyPr/>
                    <a:lstStyle/>
                    <a:p>
                      <a:pPr algn="l" fontAlgn="b"/>
                      <a:r>
                        <a:rPr lang="en-US" sz="1000" u="none" strike="noStrike">
                          <a:effectLst/>
                        </a:rPr>
                        <a:t>Jordan</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45,00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983283860"/>
                  </a:ext>
                </a:extLst>
              </a:tr>
              <a:tr h="184150">
                <a:tc gridSpan="2">
                  <a:txBody>
                    <a:bodyPr/>
                    <a:lstStyle/>
                    <a:p>
                      <a:pPr algn="l" fontAlgn="b"/>
                      <a:r>
                        <a:rPr lang="en-US" sz="1000" u="none" strike="noStrike">
                          <a:effectLst/>
                        </a:rPr>
                        <a:t>Marshall Islands</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9,10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067275664"/>
                  </a:ext>
                </a:extLst>
              </a:tr>
              <a:tr h="184150">
                <a:tc gridSpan="2">
                  <a:txBody>
                    <a:bodyPr/>
                    <a:lstStyle/>
                    <a:p>
                      <a:pPr algn="l" fontAlgn="b"/>
                      <a:r>
                        <a:rPr lang="en-US" sz="1000" u="none" strike="noStrike">
                          <a:effectLst/>
                        </a:rPr>
                        <a:t>Rwanda</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177,00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295618460"/>
                  </a:ext>
                </a:extLst>
              </a:tr>
              <a:tr h="184150">
                <a:tc gridSpan="2">
                  <a:txBody>
                    <a:bodyPr/>
                    <a:lstStyle/>
                    <a:p>
                      <a:pPr algn="l" fontAlgn="b"/>
                      <a:r>
                        <a:rPr lang="en-US" sz="1000" u="none" strike="noStrike">
                          <a:effectLst/>
                        </a:rPr>
                        <a:t>Saba(B</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3,55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539539190"/>
                  </a:ext>
                </a:extLst>
              </a:tr>
              <a:tr h="184150">
                <a:tc gridSpan="2">
                  <a:txBody>
                    <a:bodyPr/>
                    <a:lstStyle/>
                    <a:p>
                      <a:pPr algn="l" fontAlgn="b"/>
                      <a:r>
                        <a:rPr lang="en-US" sz="1000" u="none" strike="noStrike">
                          <a:effectLst/>
                        </a:rPr>
                        <a:t>Sint Eustatius</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2,45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355481267"/>
                  </a:ext>
                </a:extLst>
              </a:tr>
              <a:tr h="184150">
                <a:tc gridSpan="2">
                  <a:txBody>
                    <a:bodyPr/>
                    <a:lstStyle/>
                    <a:p>
                      <a:pPr algn="l" fontAlgn="b"/>
                      <a:r>
                        <a:rPr lang="en-US" sz="1000" u="none" strike="noStrike">
                          <a:effectLst/>
                        </a:rPr>
                        <a:t>Tonga</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10,00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967625593"/>
                  </a:ext>
                </a:extLst>
              </a:tr>
              <a:tr h="184150">
                <a:tc gridSpan="2">
                  <a:txBody>
                    <a:bodyPr/>
                    <a:lstStyle/>
                    <a:p>
                      <a:pPr algn="l" fontAlgn="b"/>
                      <a:r>
                        <a:rPr lang="en-US" sz="1000" u="none" strike="noStrike">
                          <a:effectLst/>
                        </a:rPr>
                        <a:t>Tunisia</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2017</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50,00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842132835"/>
                  </a:ext>
                </a:extLst>
              </a:tr>
              <a:tr h="184150">
                <a:tc gridSpan="2">
                  <a:txBody>
                    <a:bodyPr/>
                    <a:lstStyle/>
                    <a:p>
                      <a:pPr algn="l" fontAlgn="b"/>
                      <a:r>
                        <a:rPr lang="en-US" sz="1000" u="none" strike="noStrike">
                          <a:effectLst/>
                        </a:rPr>
                        <a:t>Vietnam</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108,00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845863079"/>
                  </a:ext>
                </a:extLst>
              </a:tr>
              <a:tr h="184150">
                <a:tc gridSpan="2">
                  <a:txBody>
                    <a:bodyPr/>
                    <a:lstStyle/>
                    <a:p>
                      <a:pPr algn="l" fontAlgn="b"/>
                      <a:r>
                        <a:rPr lang="en-US" sz="1000" u="none" strike="noStrike">
                          <a:effectLst/>
                        </a:rPr>
                        <a:t>Dominica</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2018</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2,62</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686011071"/>
                  </a:ext>
                </a:extLst>
              </a:tr>
              <a:tr h="184150">
                <a:tc gridSpan="2">
                  <a:txBody>
                    <a:bodyPr/>
                    <a:lstStyle/>
                    <a:p>
                      <a:pPr algn="l" fontAlgn="b"/>
                      <a:r>
                        <a:rPr lang="en-US" sz="1000" u="none" strike="noStrike">
                          <a:effectLst/>
                        </a:rPr>
                        <a:t>Saint Kitts and Nevis</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2018</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5,00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840678246"/>
                  </a:ext>
                </a:extLst>
              </a:tr>
              <a:tr h="184150">
                <a:tc gridSpan="3">
                  <a:txBody>
                    <a:bodyPr/>
                    <a:lstStyle/>
                    <a:p>
                      <a:pPr marL="0" algn="ctr" defTabSz="914400" rtl="0" eaLnBrk="1" fontAlgn="b" latinLnBrk="0" hangingPunct="1"/>
                      <a:r>
                        <a:rPr lang="en-US" sz="1100" b="1" u="none" strike="noStrike" kern="1200" dirty="0">
                          <a:solidFill>
                            <a:schemeClr val="dk1"/>
                          </a:solidFill>
                          <a:effectLst/>
                          <a:latin typeface="+mn-lt"/>
                          <a:ea typeface="+mn-ea"/>
                          <a:cs typeface="+mn-cs"/>
                        </a:rPr>
                        <a:t>Transport</a:t>
                      </a:r>
                    </a:p>
                  </a:txBody>
                  <a:tcPr marL="6350" marR="6350" marT="6350" marB="0" anchor="b">
                    <a:solidFill>
                      <a:schemeClr val="accent1">
                        <a:lumMod val="90000"/>
                      </a:schemeClr>
                    </a:solidFill>
                  </a:tcPr>
                </a:tc>
                <a:tc hMerge="1">
                  <a:txBody>
                    <a:bodyPr/>
                    <a:lstStyle/>
                    <a:p>
                      <a:endParaRPr lang="en-US"/>
                    </a:p>
                  </a:txBody>
                  <a:tcPr/>
                </a:tc>
                <a:tc hMerge="1">
                  <a:txBody>
                    <a:bodyPr/>
                    <a:lstStyle/>
                    <a:p>
                      <a:endParaRPr lang="en-US"/>
                    </a:p>
                  </a:txBody>
                  <a:tcPr/>
                </a:tc>
                <a:tc>
                  <a:txBody>
                    <a:bodyPr/>
                    <a:lstStyle/>
                    <a:p>
                      <a:pPr marL="0" algn="r" defTabSz="914400" rtl="0" eaLnBrk="1" fontAlgn="b" latinLnBrk="0" hangingPunct="1"/>
                      <a:r>
                        <a:rPr lang="en-US" sz="1100" b="1" u="none" strike="noStrike" kern="1200" dirty="0">
                          <a:solidFill>
                            <a:schemeClr val="dk1"/>
                          </a:solidFill>
                          <a:effectLst/>
                          <a:latin typeface="+mn-lt"/>
                          <a:ea typeface="+mn-ea"/>
                          <a:cs typeface="+mn-cs"/>
                        </a:rPr>
                        <a:t>214,90</a:t>
                      </a:r>
                    </a:p>
                  </a:txBody>
                  <a:tcPr marL="6350" marR="6350" marT="6350" marB="0" anchor="b">
                    <a:solidFill>
                      <a:schemeClr val="accent1">
                        <a:lumMod val="90000"/>
                      </a:schemeClr>
                    </a:solidFill>
                  </a:tcPr>
                </a:tc>
                <a:tc>
                  <a:txBody>
                    <a:bodyPr/>
                    <a:lstStyle/>
                    <a:p>
                      <a:pPr marL="0" algn="r" defTabSz="914400" rtl="0" eaLnBrk="1" fontAlgn="b" latinLnBrk="0" hangingPunct="1"/>
                      <a:r>
                        <a:rPr lang="en-US" sz="1100" b="1" u="none" strike="noStrike" kern="1200" dirty="0">
                          <a:solidFill>
                            <a:schemeClr val="dk1"/>
                          </a:solidFill>
                          <a:effectLst/>
                          <a:latin typeface="+mn-lt"/>
                          <a:ea typeface="+mn-ea"/>
                          <a:cs typeface="+mn-cs"/>
                        </a:rPr>
                        <a:t>3,18%</a:t>
                      </a:r>
                    </a:p>
                  </a:txBody>
                  <a:tcPr marL="6350" marR="6350" marT="6350" marB="0" anchor="b">
                    <a:solidFill>
                      <a:schemeClr val="accent1">
                        <a:lumMod val="90000"/>
                      </a:schemeClr>
                    </a:solidFill>
                  </a:tcPr>
                </a:tc>
                <a:extLst>
                  <a:ext uri="{0D108BD9-81ED-4DB2-BD59-A6C34878D82A}">
                    <a16:rowId xmlns:a16="http://schemas.microsoft.com/office/drawing/2014/main" val="3900000056"/>
                  </a:ext>
                </a:extLst>
              </a:tr>
              <a:tr h="184150">
                <a:tc gridSpan="2">
                  <a:txBody>
                    <a:bodyPr/>
                    <a:lstStyle/>
                    <a:p>
                      <a:pPr algn="l" fontAlgn="b"/>
                      <a:r>
                        <a:rPr lang="en-US" sz="1000" u="none" strike="noStrike">
                          <a:effectLst/>
                        </a:rPr>
                        <a:t>Albania</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2016</a:t>
                      </a:r>
                      <a:endParaRPr lang="en-US" sz="1000" b="0" i="0" u="none" strike="noStrike">
                        <a:solidFill>
                          <a:srgbClr val="333333"/>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21,00</a:t>
                      </a:r>
                      <a:endParaRPr lang="en-US" sz="1000" b="0" i="0" u="none" strike="noStrike">
                        <a:solidFill>
                          <a:srgbClr val="333333"/>
                        </a:solidFill>
                        <a:effectLst/>
                        <a:latin typeface="Arial" panose="020B0604020202020204" pitchFamily="34" charset="0"/>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687582753"/>
                  </a:ext>
                </a:extLst>
              </a:tr>
              <a:tr h="184150">
                <a:tc gridSpan="2">
                  <a:txBody>
                    <a:bodyPr/>
                    <a:lstStyle/>
                    <a:p>
                      <a:pPr algn="l" fontAlgn="b"/>
                      <a:r>
                        <a:rPr lang="en-US" sz="1000" u="none" strike="noStrike">
                          <a:effectLst/>
                        </a:rPr>
                        <a:t>Ethiopia</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140,00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888149422"/>
                  </a:ext>
                </a:extLst>
              </a:tr>
              <a:tr h="184150">
                <a:tc gridSpan="2">
                  <a:txBody>
                    <a:bodyPr/>
                    <a:lstStyle/>
                    <a:p>
                      <a:pPr algn="l" fontAlgn="b"/>
                      <a:r>
                        <a:rPr lang="en-US" sz="1000" u="none" strike="noStrike">
                          <a:effectLst/>
                        </a:rPr>
                        <a:t>Falkland Islands</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2017</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5,90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084821501"/>
                  </a:ext>
                </a:extLst>
              </a:tr>
              <a:tr h="184150">
                <a:tc gridSpan="2">
                  <a:txBody>
                    <a:bodyPr/>
                    <a:lstStyle/>
                    <a:p>
                      <a:pPr algn="l" fontAlgn="b"/>
                      <a:r>
                        <a:rPr lang="en-US" sz="1000" u="none" strike="noStrike">
                          <a:effectLst/>
                        </a:rPr>
                        <a:t>Tanzania</a:t>
                      </a:r>
                      <a:endParaRPr lang="en-US" sz="1000" b="0" i="0" u="none" strike="noStrike">
                        <a:solidFill>
                          <a:srgbClr val="000000"/>
                        </a:solidFill>
                        <a:effectLst/>
                        <a:latin typeface="Arial" panose="020B0604020202020204" pitchFamily="34" charset="0"/>
                      </a:endParaRPr>
                    </a:p>
                  </a:txBody>
                  <a:tcPr marL="6350" marR="6350" marT="6350" marB="0" anchor="b"/>
                </a:tc>
                <a:tc hMerge="1">
                  <a:txBody>
                    <a:bodyPr/>
                    <a:lstStyle/>
                    <a:p>
                      <a:endParaRPr lang="en-US"/>
                    </a:p>
                  </a:txBody>
                  <a:tcPr/>
                </a:tc>
                <a:tc>
                  <a:txBody>
                    <a:bodyPr/>
                    <a:lstStyle/>
                    <a:p>
                      <a:pPr algn="r" fontAlgn="b"/>
                      <a:r>
                        <a:rPr lang="en-US" sz="1000" u="none" strike="noStrike">
                          <a:effectLst/>
                        </a:rPr>
                        <a:t>2018</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48,00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2477841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60492082"/>
              </p:ext>
            </p:extLst>
          </p:nvPr>
        </p:nvGraphicFramePr>
        <p:xfrm>
          <a:off x="4572000" y="2204865"/>
          <a:ext cx="4125913" cy="2646091"/>
        </p:xfrm>
        <a:graphic>
          <a:graphicData uri="http://schemas.openxmlformats.org/drawingml/2006/table">
            <a:tbl>
              <a:tblPr>
                <a:tableStyleId>{5C22544A-7EE6-4342-B048-85BDC9FD1C3A}</a:tableStyleId>
              </a:tblPr>
              <a:tblGrid>
                <a:gridCol w="897499">
                  <a:extLst>
                    <a:ext uri="{9D8B030D-6E8A-4147-A177-3AD203B41FA5}">
                      <a16:colId xmlns:a16="http://schemas.microsoft.com/office/drawing/2014/main" val="3320071042"/>
                    </a:ext>
                  </a:extLst>
                </a:gridCol>
                <a:gridCol w="1046717">
                  <a:extLst>
                    <a:ext uri="{9D8B030D-6E8A-4147-A177-3AD203B41FA5}">
                      <a16:colId xmlns:a16="http://schemas.microsoft.com/office/drawing/2014/main" val="978280870"/>
                    </a:ext>
                  </a:extLst>
                </a:gridCol>
                <a:gridCol w="851591">
                  <a:extLst>
                    <a:ext uri="{9D8B030D-6E8A-4147-A177-3AD203B41FA5}">
                      <a16:colId xmlns:a16="http://schemas.microsoft.com/office/drawing/2014/main" val="4278566237"/>
                    </a:ext>
                  </a:extLst>
                </a:gridCol>
                <a:gridCol w="1330106">
                  <a:extLst>
                    <a:ext uri="{9D8B030D-6E8A-4147-A177-3AD203B41FA5}">
                      <a16:colId xmlns:a16="http://schemas.microsoft.com/office/drawing/2014/main" val="3198524202"/>
                    </a:ext>
                  </a:extLst>
                </a:gridCol>
              </a:tblGrid>
              <a:tr h="432047">
                <a:tc>
                  <a:txBody>
                    <a:bodyPr/>
                    <a:lstStyle/>
                    <a:p>
                      <a:pPr marL="0" algn="l" defTabSz="914400" rtl="0" eaLnBrk="1" fontAlgn="b" latinLnBrk="0" hangingPunct="1"/>
                      <a:r>
                        <a:rPr lang="en-US" sz="1200" b="1" u="none" strike="noStrike" kern="1200" dirty="0">
                          <a:solidFill>
                            <a:schemeClr val="bg1">
                              <a:lumMod val="95000"/>
                            </a:schemeClr>
                          </a:solidFill>
                          <a:effectLst/>
                          <a:latin typeface="+mn-lt"/>
                          <a:ea typeface="+mn-ea"/>
                          <a:cs typeface="+mn-cs"/>
                        </a:rPr>
                        <a:t>Country</a:t>
                      </a:r>
                    </a:p>
                  </a:txBody>
                  <a:tcPr marL="6350" marR="6350" marT="6350" marB="0" anchor="b">
                    <a:solidFill>
                      <a:schemeClr val="accent2">
                        <a:lumMod val="75000"/>
                      </a:schemeClr>
                    </a:solidFill>
                  </a:tcPr>
                </a:tc>
                <a:tc>
                  <a:txBody>
                    <a:bodyPr/>
                    <a:lstStyle/>
                    <a:p>
                      <a:pPr marL="0" algn="l" defTabSz="914400" rtl="0" eaLnBrk="1" fontAlgn="b" latinLnBrk="0" hangingPunct="1"/>
                      <a:r>
                        <a:rPr lang="en-US" sz="1200" b="1" u="none" strike="noStrike" kern="1200" dirty="0">
                          <a:solidFill>
                            <a:schemeClr val="bg1">
                              <a:lumMod val="95000"/>
                            </a:schemeClr>
                          </a:solidFill>
                          <a:effectLst/>
                          <a:latin typeface="+mn-lt"/>
                          <a:ea typeface="+mn-ea"/>
                          <a:cs typeface="+mn-cs"/>
                        </a:rPr>
                        <a:t>Year </a:t>
                      </a:r>
                      <a:r>
                        <a:rPr lang="en-US" sz="1200" b="1" u="none" strike="noStrike" kern="1200" dirty="0" smtClean="0">
                          <a:solidFill>
                            <a:schemeClr val="bg1">
                              <a:lumMod val="95000"/>
                            </a:schemeClr>
                          </a:solidFill>
                          <a:effectLst/>
                          <a:latin typeface="+mn-lt"/>
                          <a:ea typeface="+mn-ea"/>
                          <a:cs typeface="+mn-cs"/>
                        </a:rPr>
                        <a:t>committed</a:t>
                      </a:r>
                      <a:endParaRPr lang="en-US" sz="1200" b="1" u="none" strike="noStrike" kern="1200" dirty="0">
                        <a:solidFill>
                          <a:schemeClr val="bg1">
                            <a:lumMod val="95000"/>
                          </a:schemeClr>
                        </a:solidFill>
                        <a:effectLst/>
                        <a:latin typeface="+mn-lt"/>
                        <a:ea typeface="+mn-ea"/>
                        <a:cs typeface="+mn-cs"/>
                      </a:endParaRPr>
                    </a:p>
                  </a:txBody>
                  <a:tcPr marL="6350" marR="6350" marT="6350" marB="0" anchor="b">
                    <a:solidFill>
                      <a:schemeClr val="accent2">
                        <a:lumMod val="75000"/>
                      </a:schemeClr>
                    </a:solidFill>
                  </a:tcPr>
                </a:tc>
                <a:tc>
                  <a:txBody>
                    <a:bodyPr/>
                    <a:lstStyle/>
                    <a:p>
                      <a:pPr marL="0" algn="l" defTabSz="914400" rtl="0" eaLnBrk="1" fontAlgn="b" latinLnBrk="0" hangingPunct="1"/>
                      <a:r>
                        <a:rPr lang="en-US" sz="1200" b="1" u="none" strike="noStrike" kern="1200" dirty="0">
                          <a:solidFill>
                            <a:schemeClr val="bg1">
                              <a:lumMod val="95000"/>
                            </a:schemeClr>
                          </a:solidFill>
                          <a:effectLst/>
                          <a:latin typeface="+mn-lt"/>
                          <a:ea typeface="+mn-ea"/>
                          <a:cs typeface="+mn-cs"/>
                        </a:rPr>
                        <a:t>in MEURO</a:t>
                      </a:r>
                    </a:p>
                  </a:txBody>
                  <a:tcPr marL="6350" marR="6350" marT="6350" marB="0" anchor="b">
                    <a:solidFill>
                      <a:schemeClr val="accent2">
                        <a:lumMod val="75000"/>
                      </a:schemeClr>
                    </a:solidFill>
                  </a:tcPr>
                </a:tc>
                <a:tc>
                  <a:txBody>
                    <a:bodyPr/>
                    <a:lstStyle/>
                    <a:p>
                      <a:pPr marL="0" algn="l" defTabSz="914400" rtl="0" eaLnBrk="1" fontAlgn="b" latinLnBrk="0" hangingPunct="1"/>
                      <a:r>
                        <a:rPr lang="en-US" sz="1200" b="1" u="none" strike="noStrike" kern="1200" dirty="0">
                          <a:solidFill>
                            <a:schemeClr val="bg1">
                              <a:lumMod val="95000"/>
                            </a:schemeClr>
                          </a:solidFill>
                          <a:effectLst/>
                          <a:latin typeface="+mn-lt"/>
                          <a:ea typeface="+mn-ea"/>
                          <a:cs typeface="+mn-cs"/>
                        </a:rPr>
                        <a:t>% of all SRPC 2014-18</a:t>
                      </a:r>
                    </a:p>
                  </a:txBody>
                  <a:tcPr marL="6350" marR="6350" marT="6350" marB="0" anchor="b">
                    <a:solidFill>
                      <a:schemeClr val="accent2">
                        <a:lumMod val="75000"/>
                      </a:schemeClr>
                    </a:solidFill>
                  </a:tcPr>
                </a:tc>
                <a:extLst>
                  <a:ext uri="{0D108BD9-81ED-4DB2-BD59-A6C34878D82A}">
                    <a16:rowId xmlns:a16="http://schemas.microsoft.com/office/drawing/2014/main" val="2883377080"/>
                  </a:ext>
                </a:extLst>
              </a:tr>
              <a:tr h="189402">
                <a:tc gridSpan="2">
                  <a:txBody>
                    <a:bodyPr/>
                    <a:lstStyle/>
                    <a:p>
                      <a:pPr marL="0" algn="ctr" defTabSz="914400" rtl="0" eaLnBrk="1" fontAlgn="b" latinLnBrk="0" hangingPunct="1"/>
                      <a:r>
                        <a:rPr lang="en-US" sz="1100" b="1" u="none" strike="noStrike" kern="1200" dirty="0">
                          <a:solidFill>
                            <a:schemeClr val="dk1"/>
                          </a:solidFill>
                          <a:effectLst/>
                          <a:latin typeface="+mn-lt"/>
                          <a:ea typeface="+mn-ea"/>
                          <a:cs typeface="+mn-cs"/>
                        </a:rPr>
                        <a:t>Water and Sanitation</a:t>
                      </a:r>
                    </a:p>
                  </a:txBody>
                  <a:tcPr marL="6350" marR="6350" marT="6350" marB="0" anchor="b">
                    <a:solidFill>
                      <a:schemeClr val="accent1">
                        <a:lumMod val="90000"/>
                      </a:schemeClr>
                    </a:solidFill>
                  </a:tcPr>
                </a:tc>
                <a:tc hMerge="1">
                  <a:txBody>
                    <a:bodyPr/>
                    <a:lstStyle/>
                    <a:p>
                      <a:endParaRPr lang="en-US"/>
                    </a:p>
                  </a:txBody>
                  <a:tcPr/>
                </a:tc>
                <a:tc>
                  <a:txBody>
                    <a:bodyPr/>
                    <a:lstStyle/>
                    <a:p>
                      <a:pPr marL="0" algn="r" defTabSz="914400" rtl="0" eaLnBrk="1" fontAlgn="b" latinLnBrk="0" hangingPunct="1"/>
                      <a:r>
                        <a:rPr lang="en-US" sz="1100" b="1" u="none" strike="noStrike" kern="1200" dirty="0">
                          <a:solidFill>
                            <a:schemeClr val="dk1"/>
                          </a:solidFill>
                          <a:effectLst/>
                          <a:latin typeface="+mn-lt"/>
                          <a:ea typeface="+mn-ea"/>
                          <a:cs typeface="+mn-cs"/>
                        </a:rPr>
                        <a:t>282,85</a:t>
                      </a:r>
                    </a:p>
                  </a:txBody>
                  <a:tcPr marL="6350" marR="6350" marT="6350" marB="0" anchor="b">
                    <a:solidFill>
                      <a:schemeClr val="accent1">
                        <a:lumMod val="90000"/>
                      </a:schemeClr>
                    </a:solidFill>
                  </a:tcPr>
                </a:tc>
                <a:tc>
                  <a:txBody>
                    <a:bodyPr/>
                    <a:lstStyle/>
                    <a:p>
                      <a:pPr marL="0" algn="r" defTabSz="914400" rtl="0" eaLnBrk="1" fontAlgn="b" latinLnBrk="0" hangingPunct="1"/>
                      <a:r>
                        <a:rPr lang="en-US" sz="1100" b="1" u="none" strike="noStrike" kern="1200" dirty="0">
                          <a:solidFill>
                            <a:schemeClr val="dk1"/>
                          </a:solidFill>
                          <a:effectLst/>
                          <a:latin typeface="+mn-lt"/>
                          <a:ea typeface="+mn-ea"/>
                          <a:cs typeface="+mn-cs"/>
                        </a:rPr>
                        <a:t>4,19%</a:t>
                      </a:r>
                    </a:p>
                  </a:txBody>
                  <a:tcPr marL="6350" marR="6350" marT="6350" marB="0" anchor="b">
                    <a:solidFill>
                      <a:schemeClr val="accent1">
                        <a:lumMod val="90000"/>
                      </a:schemeClr>
                    </a:solidFill>
                  </a:tcPr>
                </a:tc>
                <a:extLst>
                  <a:ext uri="{0D108BD9-81ED-4DB2-BD59-A6C34878D82A}">
                    <a16:rowId xmlns:a16="http://schemas.microsoft.com/office/drawing/2014/main" val="620684572"/>
                  </a:ext>
                </a:extLst>
              </a:tr>
              <a:tr h="189402">
                <a:tc>
                  <a:txBody>
                    <a:bodyPr/>
                    <a:lstStyle/>
                    <a:p>
                      <a:pPr algn="l" fontAlgn="b"/>
                      <a:r>
                        <a:rPr lang="en-US" sz="1000" u="none" strike="noStrike">
                          <a:effectLst/>
                        </a:rPr>
                        <a:t>Bolivia</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rPr>
                        <a:t>2014</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rPr>
                        <a:t>17,00</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352345754"/>
                  </a:ext>
                </a:extLst>
              </a:tr>
              <a:tr h="189402">
                <a:tc>
                  <a:txBody>
                    <a:bodyPr/>
                    <a:lstStyle/>
                    <a:p>
                      <a:pPr algn="l" fontAlgn="b"/>
                      <a:r>
                        <a:rPr lang="en-US" sz="1000" u="none" strike="noStrike">
                          <a:effectLst/>
                        </a:rPr>
                        <a:t>Bolivia</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rPr>
                        <a:t>2014</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rPr>
                        <a:t>12,00</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557696823"/>
                  </a:ext>
                </a:extLst>
              </a:tr>
              <a:tr h="189402">
                <a:tc>
                  <a:txBody>
                    <a:bodyPr/>
                    <a:lstStyle/>
                    <a:p>
                      <a:pPr algn="l" fontAlgn="b"/>
                      <a:r>
                        <a:rPr lang="en-US" sz="1000" u="none" strike="noStrike">
                          <a:effectLst/>
                        </a:rPr>
                        <a:t>Bolivia</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rPr>
                        <a:t>2017</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51,00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802237084"/>
                  </a:ext>
                </a:extLst>
              </a:tr>
              <a:tr h="189402">
                <a:tc>
                  <a:txBody>
                    <a:bodyPr/>
                    <a:lstStyle/>
                    <a:p>
                      <a:pPr algn="l" fontAlgn="b"/>
                      <a:r>
                        <a:rPr lang="en-US" sz="1000" u="none" strike="noStrike">
                          <a:effectLst/>
                        </a:rPr>
                        <a:t>Burkina Faso</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2016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54,00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424444560"/>
                  </a:ext>
                </a:extLst>
              </a:tr>
              <a:tr h="189402">
                <a:tc>
                  <a:txBody>
                    <a:bodyPr/>
                    <a:lstStyle/>
                    <a:p>
                      <a:pPr algn="l" fontAlgn="b"/>
                      <a:r>
                        <a:rPr lang="en-US" sz="1000" u="none" strike="noStrike">
                          <a:effectLst/>
                        </a:rPr>
                        <a:t>Cook Islands</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2017</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1,40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493859580"/>
                  </a:ext>
                </a:extLst>
              </a:tr>
              <a:tr h="189402">
                <a:tc>
                  <a:txBody>
                    <a:bodyPr/>
                    <a:lstStyle/>
                    <a:p>
                      <a:pPr algn="l" fontAlgn="b"/>
                      <a:r>
                        <a:rPr lang="en-US" sz="1000" u="none" strike="noStrike">
                          <a:effectLst/>
                        </a:rPr>
                        <a:t>Jordan</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2016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40,00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79618276"/>
                  </a:ext>
                </a:extLst>
              </a:tr>
              <a:tr h="189402">
                <a:tc>
                  <a:txBody>
                    <a:bodyPr/>
                    <a:lstStyle/>
                    <a:p>
                      <a:pPr algn="l" fontAlgn="b"/>
                      <a:r>
                        <a:rPr lang="en-US" sz="1000" u="none" strike="noStrike">
                          <a:effectLst/>
                        </a:rPr>
                        <a:t>Jordan</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2016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30,00</a:t>
                      </a:r>
                      <a:endParaRPr lang="en-US" sz="1000" b="0" i="0" u="none" strike="noStrike">
                        <a:solidFill>
                          <a:srgbClr val="333333"/>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74507717"/>
                  </a:ext>
                </a:extLst>
              </a:tr>
              <a:tr h="189402">
                <a:tc>
                  <a:txBody>
                    <a:bodyPr/>
                    <a:lstStyle/>
                    <a:p>
                      <a:pPr algn="l" fontAlgn="b"/>
                      <a:r>
                        <a:rPr lang="en-US" sz="1000" u="none" strike="noStrike" dirty="0">
                          <a:effectLst/>
                        </a:rPr>
                        <a:t>Samoa</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2015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17,20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651131519"/>
                  </a:ext>
                </a:extLst>
              </a:tr>
              <a:tr h="320024">
                <a:tc>
                  <a:txBody>
                    <a:bodyPr/>
                    <a:lstStyle/>
                    <a:p>
                      <a:pPr algn="l" fontAlgn="b"/>
                      <a:r>
                        <a:rPr lang="en-US" sz="1000" u="none" strike="noStrike">
                          <a:effectLst/>
                        </a:rPr>
                        <a:t>Sao Tome and Principe</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2015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20,25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521629407"/>
                  </a:ext>
                </a:extLst>
              </a:tr>
              <a:tr h="189402">
                <a:tc>
                  <a:txBody>
                    <a:bodyPr/>
                    <a:lstStyle/>
                    <a:p>
                      <a:pPr algn="l" fontAlgn="b"/>
                      <a:r>
                        <a:rPr lang="en-US" sz="1000" u="none" strike="noStrike">
                          <a:effectLst/>
                        </a:rPr>
                        <a:t>Senegal</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rPr>
                        <a:t>2017</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40,00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974359777"/>
                  </a:ext>
                </a:extLst>
              </a:tr>
            </a:tbl>
          </a:graphicData>
        </a:graphic>
      </p:graphicFrame>
    </p:spTree>
    <p:extLst>
      <p:ext uri="{BB962C8B-B14F-4D97-AF65-F5344CB8AC3E}">
        <p14:creationId xmlns:p14="http://schemas.microsoft.com/office/powerpoint/2010/main" val="3894747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a:t>Overview</a:t>
            </a:r>
            <a:endParaRPr lang="en-GB" dirty="0"/>
          </a:p>
        </p:txBody>
      </p:sp>
      <p:sp>
        <p:nvSpPr>
          <p:cNvPr id="3" name="Content Placeholder 2"/>
          <p:cNvSpPr>
            <a:spLocks noGrp="1"/>
          </p:cNvSpPr>
          <p:nvPr>
            <p:ph idx="1"/>
          </p:nvPr>
        </p:nvSpPr>
        <p:spPr>
          <a:xfrm>
            <a:off x="251520" y="2492375"/>
            <a:ext cx="8712968" cy="3529013"/>
          </a:xfrm>
        </p:spPr>
        <p:txBody>
          <a:bodyPr/>
          <a:lstStyle/>
          <a:p>
            <a:r>
              <a:rPr lang="de-DE" dirty="0"/>
              <a:t>1. What is Budget support?</a:t>
            </a:r>
          </a:p>
          <a:p>
            <a:r>
              <a:rPr lang="de-DE" dirty="0"/>
              <a:t>2. Budget support and the EIP</a:t>
            </a:r>
          </a:p>
          <a:p>
            <a:r>
              <a:rPr lang="de-DE" dirty="0"/>
              <a:t>3. Sector policy assessment</a:t>
            </a:r>
          </a:p>
          <a:p>
            <a:r>
              <a:rPr lang="de-DE" dirty="0"/>
              <a:t>4. Role of Public Finances and PFM</a:t>
            </a:r>
          </a:p>
          <a:p>
            <a:r>
              <a:rPr lang="de-DE" dirty="0"/>
              <a:t>5. PIMA results</a:t>
            </a:r>
          </a:p>
          <a:p>
            <a:r>
              <a:rPr lang="de-DE" dirty="0"/>
              <a:t>6. Conclusions </a:t>
            </a:r>
          </a:p>
        </p:txBody>
      </p:sp>
      <p:sp>
        <p:nvSpPr>
          <p:cNvPr id="4" name="Slide Number Placeholder 3"/>
          <p:cNvSpPr>
            <a:spLocks noGrp="1"/>
          </p:cNvSpPr>
          <p:nvPr>
            <p:ph type="sldNum" sz="quarter" idx="12"/>
          </p:nvPr>
        </p:nvSpPr>
        <p:spPr/>
        <p:txBody>
          <a:bodyPr/>
          <a:lstStyle/>
          <a:p>
            <a:pPr>
              <a:defRPr/>
            </a:pPr>
            <a:fld id="{8784A85F-0270-4D63-BDE7-858327D6722D}" type="slidenum">
              <a:rPr lang="en-GB" smtClean="0">
                <a:solidFill>
                  <a:srgbClr val="000000"/>
                </a:solidFill>
              </a:rPr>
              <a:pPr>
                <a:defRPr/>
              </a:pPr>
              <a:t>2</a:t>
            </a:fld>
            <a:endParaRPr lang="en-GB">
              <a:solidFill>
                <a:srgbClr val="000000"/>
              </a:solidFill>
            </a:endParaRPr>
          </a:p>
        </p:txBody>
      </p:sp>
    </p:spTree>
    <p:extLst>
      <p:ext uri="{BB962C8B-B14F-4D97-AF65-F5344CB8AC3E}">
        <p14:creationId xmlns:p14="http://schemas.microsoft.com/office/powerpoint/2010/main" val="2358484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320" y="1231641"/>
            <a:ext cx="6790928" cy="685191"/>
          </a:xfrm>
        </p:spPr>
        <p:txBody>
          <a:bodyPr/>
          <a:lstStyle/>
          <a:p>
            <a:pPr marL="0" algn="ctr"/>
            <a:r>
              <a:rPr lang="en-GB" dirty="0">
                <a:latin typeface="EC Square Sans Pro" panose="020B0506040000020004" pitchFamily="34" charset="0"/>
              </a:rPr>
              <a:t>EU budget support</a:t>
            </a:r>
          </a:p>
        </p:txBody>
      </p:sp>
      <p:sp>
        <p:nvSpPr>
          <p:cNvPr id="16" name="Content Placeholder 4"/>
          <p:cNvSpPr>
            <a:spLocks noGrp="1"/>
          </p:cNvSpPr>
          <p:nvPr>
            <p:ph idx="1"/>
          </p:nvPr>
        </p:nvSpPr>
        <p:spPr>
          <a:xfrm>
            <a:off x="539552" y="2033550"/>
            <a:ext cx="1512168" cy="1014506"/>
          </a:xfrm>
        </p:spPr>
        <p:txBody>
          <a:bodyPr/>
          <a:lstStyle/>
          <a:p>
            <a:pPr marL="0" indent="0">
              <a:spcBef>
                <a:spcPts val="0"/>
              </a:spcBef>
              <a:spcAft>
                <a:spcPts val="0"/>
              </a:spcAft>
              <a:buClr>
                <a:srgbClr val="0F5494"/>
              </a:buClr>
              <a:buNone/>
              <a:defRPr/>
            </a:pPr>
            <a:r>
              <a:rPr lang="en-GB" sz="2000" i="0" kern="1200" dirty="0">
                <a:latin typeface="EC Square Sans Pro" panose="020B0506040000020004" pitchFamily="34" charset="0"/>
              </a:rPr>
              <a:t>4 GENERAL CONDITIONS (FR Art. 236)</a:t>
            </a:r>
          </a:p>
        </p:txBody>
      </p:sp>
      <p:pic>
        <p:nvPicPr>
          <p:cNvPr id="2" name="Picture 1"/>
          <p:cNvPicPr>
            <a:picLocks noChangeAspect="1"/>
          </p:cNvPicPr>
          <p:nvPr/>
        </p:nvPicPr>
        <p:blipFill>
          <a:blip r:embed="rId3"/>
          <a:stretch>
            <a:fillRect/>
          </a:stretch>
        </p:blipFill>
        <p:spPr>
          <a:xfrm>
            <a:off x="1259632" y="3189612"/>
            <a:ext cx="6444716" cy="3539554"/>
          </a:xfrm>
          <a:prstGeom prst="rect">
            <a:avLst/>
          </a:prstGeom>
        </p:spPr>
      </p:pic>
      <p:sp>
        <p:nvSpPr>
          <p:cNvPr id="3" name="Rectangle 2"/>
          <p:cNvSpPr/>
          <p:nvPr/>
        </p:nvSpPr>
        <p:spPr>
          <a:xfrm>
            <a:off x="2051720" y="1996690"/>
            <a:ext cx="3384376" cy="1077218"/>
          </a:xfrm>
          <a:prstGeom prst="rect">
            <a:avLst/>
          </a:prstGeom>
        </p:spPr>
        <p:txBody>
          <a:bodyPr wrap="square">
            <a:spAutoFit/>
          </a:bodyPr>
          <a:lstStyle/>
          <a:p>
            <a:pPr marL="377825" lvl="1" indent="-285750">
              <a:spcBef>
                <a:spcPts val="0"/>
              </a:spcBef>
              <a:spcAft>
                <a:spcPts val="0"/>
              </a:spcAft>
              <a:buClr>
                <a:srgbClr val="0F5494"/>
              </a:buClr>
              <a:buFont typeface="Wingdings" panose="05000000000000000000" pitchFamily="2" charset="2"/>
              <a:buChar char="ü"/>
              <a:tabLst>
                <a:tab pos="358775" algn="l"/>
              </a:tabLst>
              <a:defRPr/>
            </a:pPr>
            <a:r>
              <a:rPr lang="en-GB" sz="1600" i="1" dirty="0">
                <a:latin typeface="EC Square Sans Pro" panose="020B0506040000020004" pitchFamily="34" charset="0"/>
              </a:rPr>
              <a:t>Development or sector policy</a:t>
            </a:r>
          </a:p>
          <a:p>
            <a:pPr marL="377825" lvl="1" indent="-285750">
              <a:spcBef>
                <a:spcPts val="0"/>
              </a:spcBef>
              <a:spcAft>
                <a:spcPts val="0"/>
              </a:spcAft>
              <a:buClr>
                <a:srgbClr val="0F5494"/>
              </a:buClr>
              <a:buFont typeface="Wingdings" panose="05000000000000000000" pitchFamily="2" charset="2"/>
              <a:buChar char="ü"/>
              <a:tabLst>
                <a:tab pos="358775" algn="l"/>
              </a:tabLst>
              <a:defRPr/>
            </a:pPr>
            <a:r>
              <a:rPr lang="en-GB" sz="1600" i="1" dirty="0">
                <a:latin typeface="EC Square Sans Pro" panose="020B0506040000020004" pitchFamily="34" charset="0"/>
              </a:rPr>
              <a:t>Macroeconomic stability</a:t>
            </a:r>
          </a:p>
          <a:p>
            <a:pPr marL="377825" lvl="1" indent="-285750">
              <a:spcBef>
                <a:spcPts val="0"/>
              </a:spcBef>
              <a:spcAft>
                <a:spcPts val="0"/>
              </a:spcAft>
              <a:buClr>
                <a:srgbClr val="0F5494"/>
              </a:buClr>
              <a:buFont typeface="Wingdings" panose="05000000000000000000" pitchFamily="2" charset="2"/>
              <a:buChar char="ü"/>
              <a:tabLst>
                <a:tab pos="358775" algn="l"/>
              </a:tabLst>
              <a:defRPr/>
            </a:pPr>
            <a:r>
              <a:rPr lang="en-GB" sz="1600" i="1" dirty="0">
                <a:latin typeface="EC Square Sans Pro" panose="020B0506040000020004" pitchFamily="34" charset="0"/>
              </a:rPr>
              <a:t>Public finance management</a:t>
            </a:r>
          </a:p>
          <a:p>
            <a:pPr marL="377825" lvl="1" indent="-285750">
              <a:spcBef>
                <a:spcPts val="0"/>
              </a:spcBef>
              <a:spcAft>
                <a:spcPts val="0"/>
              </a:spcAft>
              <a:buClr>
                <a:srgbClr val="0F5494"/>
              </a:buClr>
              <a:buFont typeface="Wingdings" panose="05000000000000000000" pitchFamily="2" charset="2"/>
              <a:buChar char="ü"/>
              <a:tabLst>
                <a:tab pos="358775" algn="l"/>
              </a:tabLst>
              <a:defRPr/>
            </a:pPr>
            <a:r>
              <a:rPr lang="en-GB" sz="1600" i="1" dirty="0">
                <a:latin typeface="EC Square Sans Pro" panose="020B0506040000020004" pitchFamily="34" charset="0"/>
              </a:rPr>
              <a:t>Budget transparency &amp; oversight</a:t>
            </a:r>
          </a:p>
        </p:txBody>
      </p:sp>
      <p:pic>
        <p:nvPicPr>
          <p:cNvPr id="10" name="Picture 9"/>
          <p:cNvPicPr>
            <a:picLocks noChangeAspect="1"/>
          </p:cNvPicPr>
          <p:nvPr/>
        </p:nvPicPr>
        <p:blipFill>
          <a:blip r:embed="rId4"/>
          <a:stretch>
            <a:fillRect/>
          </a:stretch>
        </p:blipFill>
        <p:spPr>
          <a:xfrm>
            <a:off x="5289654" y="1611183"/>
            <a:ext cx="3605252" cy="1507651"/>
          </a:xfrm>
          <a:prstGeom prst="rect">
            <a:avLst/>
          </a:prstGeom>
        </p:spPr>
      </p:pic>
    </p:spTree>
    <p:extLst>
      <p:ext uri="{BB962C8B-B14F-4D97-AF65-F5344CB8AC3E}">
        <p14:creationId xmlns:p14="http://schemas.microsoft.com/office/powerpoint/2010/main" val="717742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32802E33-888E-4E98-8963-6CA181A8B13C}" type="slidenum">
              <a:rPr lang="en-GB" altLang="en-US" sz="1400" smtClean="0">
                <a:solidFill>
                  <a:srgbClr val="000000"/>
                </a:solidFill>
                <a:latin typeface="Arial" charset="0"/>
              </a:rPr>
              <a:pPr eaLnBrk="1" hangingPunct="1"/>
              <a:t>4</a:t>
            </a:fld>
            <a:endParaRPr lang="en-GB" altLang="en-US" sz="1400">
              <a:solidFill>
                <a:srgbClr val="000000"/>
              </a:solidFill>
              <a:latin typeface="Arial" charset="0"/>
            </a:endParaRPr>
          </a:p>
        </p:txBody>
      </p:sp>
      <p:sp>
        <p:nvSpPr>
          <p:cNvPr id="13315" name="Rectangle 2"/>
          <p:cNvSpPr>
            <a:spLocks noGrp="1" noChangeArrowheads="1"/>
          </p:cNvSpPr>
          <p:nvPr>
            <p:ph type="title"/>
          </p:nvPr>
        </p:nvSpPr>
        <p:spPr>
          <a:xfrm>
            <a:off x="3200" y="1340768"/>
            <a:ext cx="8893175" cy="935038"/>
          </a:xfrm>
        </p:spPr>
        <p:txBody>
          <a:bodyPr/>
          <a:lstStyle/>
          <a:p>
            <a:pPr indent="0" eaLnBrk="1" hangingPunct="1"/>
            <a:r>
              <a:rPr lang="en-GB" altLang="en-US" dirty="0"/>
              <a:t>Specific objectives of a Sector reform Contract</a:t>
            </a:r>
          </a:p>
        </p:txBody>
      </p:sp>
      <p:sp>
        <p:nvSpPr>
          <p:cNvPr id="305155" name="Rectangle 3"/>
          <p:cNvSpPr>
            <a:spLocks noGrp="1" noChangeArrowheads="1"/>
          </p:cNvSpPr>
          <p:nvPr>
            <p:ph type="body" idx="1"/>
          </p:nvPr>
        </p:nvSpPr>
        <p:spPr>
          <a:xfrm>
            <a:off x="457200" y="2420888"/>
            <a:ext cx="8229600" cy="3960862"/>
          </a:xfrm>
        </p:spPr>
        <p:txBody>
          <a:bodyPr/>
          <a:lstStyle/>
          <a:p>
            <a:pPr marL="342900" lvl="1" indent="-342900" algn="just" eaLnBrk="1" hangingPunct="1">
              <a:lnSpc>
                <a:spcPct val="80000"/>
              </a:lnSpc>
              <a:spcBef>
                <a:spcPct val="50000"/>
              </a:spcBef>
              <a:buClr>
                <a:srgbClr val="0F5494"/>
              </a:buClr>
              <a:buFont typeface="Wingdings" pitchFamily="2" charset="2"/>
              <a:buChar char="Ø"/>
              <a:defRPr/>
            </a:pPr>
            <a:endParaRPr lang="en-GB" b="0" dirty="0">
              <a:ea typeface="+mn-ea"/>
              <a:cs typeface="+mn-cs"/>
            </a:endParaRPr>
          </a:p>
          <a:p>
            <a:pPr marL="342900" lvl="1" indent="-342900" algn="just" eaLnBrk="1" hangingPunct="1">
              <a:lnSpc>
                <a:spcPct val="80000"/>
              </a:lnSpc>
              <a:spcBef>
                <a:spcPct val="50000"/>
              </a:spcBef>
              <a:buClr>
                <a:srgbClr val="0F5494"/>
              </a:buClr>
              <a:buFont typeface="Wingdings" pitchFamily="2" charset="2"/>
              <a:buChar char="Ø"/>
              <a:defRPr/>
            </a:pPr>
            <a:r>
              <a:rPr lang="en-GB" dirty="0">
                <a:ea typeface="+mn-ea"/>
                <a:cs typeface="+mn-cs"/>
              </a:rPr>
              <a:t>Improve financial capability of </a:t>
            </a:r>
            <a:r>
              <a:rPr lang="en-GB" dirty="0" err="1">
                <a:ea typeface="+mn-ea"/>
                <a:cs typeface="+mn-cs"/>
              </a:rPr>
              <a:t>Gvt</a:t>
            </a:r>
            <a:r>
              <a:rPr lang="en-GB" dirty="0">
                <a:ea typeface="+mn-ea"/>
                <a:cs typeface="+mn-cs"/>
              </a:rPr>
              <a:t> to achieve sector policy objectives;</a:t>
            </a:r>
          </a:p>
          <a:p>
            <a:pPr marL="342900" lvl="1" indent="-342900" algn="just" eaLnBrk="1" hangingPunct="1">
              <a:lnSpc>
                <a:spcPct val="80000"/>
              </a:lnSpc>
              <a:spcBef>
                <a:spcPct val="50000"/>
              </a:spcBef>
              <a:buClr>
                <a:srgbClr val="0F5494"/>
              </a:buClr>
              <a:buFont typeface="Wingdings" pitchFamily="2" charset="2"/>
              <a:buChar char="Ø"/>
              <a:defRPr/>
            </a:pPr>
            <a:r>
              <a:rPr lang="en-GB" dirty="0">
                <a:ea typeface="+mn-ea"/>
                <a:cs typeface="+mn-cs"/>
              </a:rPr>
              <a:t>Promote sector policies and reforms; </a:t>
            </a:r>
          </a:p>
          <a:p>
            <a:pPr marL="342900" lvl="1" indent="-342900" algn="just" eaLnBrk="1" hangingPunct="1">
              <a:lnSpc>
                <a:spcPct val="80000"/>
              </a:lnSpc>
              <a:spcBef>
                <a:spcPct val="50000"/>
              </a:spcBef>
              <a:buClr>
                <a:srgbClr val="0F5494"/>
              </a:buClr>
              <a:buFont typeface="Wingdings" pitchFamily="2" charset="2"/>
              <a:buChar char="Ø"/>
              <a:defRPr/>
            </a:pPr>
            <a:r>
              <a:rPr lang="en-GB" dirty="0">
                <a:ea typeface="+mn-ea"/>
                <a:cs typeface="+mn-cs"/>
              </a:rPr>
              <a:t>Improve service delivery at sector level;</a:t>
            </a:r>
          </a:p>
          <a:p>
            <a:pPr marL="342900" lvl="1" indent="-342900" algn="just" eaLnBrk="1" hangingPunct="1">
              <a:lnSpc>
                <a:spcPct val="80000"/>
              </a:lnSpc>
              <a:spcBef>
                <a:spcPct val="50000"/>
              </a:spcBef>
              <a:buClr>
                <a:srgbClr val="0F5494"/>
              </a:buClr>
              <a:buFont typeface="Wingdings" pitchFamily="2" charset="2"/>
              <a:buChar char="Ø"/>
              <a:defRPr/>
            </a:pPr>
            <a:r>
              <a:rPr lang="fr-BE" dirty="0" err="1">
                <a:ea typeface="+mn-ea"/>
                <a:cs typeface="+mn-cs"/>
              </a:rPr>
              <a:t>Address</a:t>
            </a:r>
            <a:r>
              <a:rPr lang="fr-BE" dirty="0">
                <a:ea typeface="+mn-ea"/>
                <a:cs typeface="+mn-cs"/>
              </a:rPr>
              <a:t> basic </a:t>
            </a:r>
            <a:r>
              <a:rPr lang="fr-BE" dirty="0" err="1">
                <a:ea typeface="+mn-ea"/>
                <a:cs typeface="+mn-cs"/>
              </a:rPr>
              <a:t>needs</a:t>
            </a:r>
            <a:r>
              <a:rPr lang="fr-BE" dirty="0">
                <a:ea typeface="+mn-ea"/>
                <a:cs typeface="+mn-cs"/>
              </a:rPr>
              <a:t> of the population;</a:t>
            </a:r>
          </a:p>
          <a:p>
            <a:pPr marL="342900" lvl="1" indent="-342900" algn="just" eaLnBrk="1" hangingPunct="1">
              <a:lnSpc>
                <a:spcPct val="80000"/>
              </a:lnSpc>
              <a:spcBef>
                <a:spcPct val="50000"/>
              </a:spcBef>
              <a:buClr>
                <a:srgbClr val="0F5494"/>
              </a:buClr>
              <a:buFont typeface="Wingdings" pitchFamily="2" charset="2"/>
              <a:buChar char="Ø"/>
              <a:defRPr/>
            </a:pPr>
            <a:r>
              <a:rPr lang="fr-BE" dirty="0" err="1">
                <a:ea typeface="+mn-ea"/>
                <a:cs typeface="+mn-cs"/>
              </a:rPr>
              <a:t>Improve</a:t>
            </a:r>
            <a:r>
              <a:rPr lang="fr-BE" dirty="0">
                <a:ea typeface="+mn-ea"/>
                <a:cs typeface="+mn-cs"/>
              </a:rPr>
              <a:t> </a:t>
            </a:r>
            <a:r>
              <a:rPr lang="fr-BE" dirty="0" err="1">
                <a:ea typeface="+mn-ea"/>
                <a:cs typeface="+mn-cs"/>
              </a:rPr>
              <a:t>governance</a:t>
            </a:r>
            <a:r>
              <a:rPr lang="fr-BE" dirty="0">
                <a:ea typeface="+mn-ea"/>
                <a:cs typeface="+mn-cs"/>
              </a:rPr>
              <a:t> </a:t>
            </a:r>
            <a:r>
              <a:rPr lang="fr-BE" dirty="0" err="1">
                <a:ea typeface="+mn-ea"/>
                <a:cs typeface="+mn-cs"/>
              </a:rPr>
              <a:t>at</a:t>
            </a:r>
            <a:r>
              <a:rPr lang="fr-BE" dirty="0">
                <a:ea typeface="+mn-ea"/>
                <a:cs typeface="+mn-cs"/>
              </a:rPr>
              <a:t> </a:t>
            </a:r>
            <a:r>
              <a:rPr lang="fr-BE" dirty="0" err="1">
                <a:ea typeface="+mn-ea"/>
                <a:cs typeface="+mn-cs"/>
              </a:rPr>
              <a:t>sector</a:t>
            </a:r>
            <a:r>
              <a:rPr lang="fr-BE" dirty="0">
                <a:ea typeface="+mn-ea"/>
                <a:cs typeface="+mn-cs"/>
              </a:rPr>
              <a:t> </a:t>
            </a:r>
            <a:r>
              <a:rPr lang="fr-BE" dirty="0" err="1">
                <a:ea typeface="+mn-ea"/>
                <a:cs typeface="+mn-cs"/>
              </a:rPr>
              <a:t>level</a:t>
            </a:r>
            <a:r>
              <a:rPr lang="fr-BE" dirty="0">
                <a:ea typeface="+mn-ea"/>
                <a:cs typeface="+mn-cs"/>
              </a:rPr>
              <a:t>; </a:t>
            </a:r>
          </a:p>
          <a:p>
            <a:pPr marL="342900" lvl="1" indent="-342900" algn="just" eaLnBrk="1" hangingPunct="1">
              <a:lnSpc>
                <a:spcPct val="80000"/>
              </a:lnSpc>
              <a:spcBef>
                <a:spcPct val="50000"/>
              </a:spcBef>
              <a:buClr>
                <a:srgbClr val="0F5494"/>
              </a:buClr>
              <a:buFont typeface="Wingdings" pitchFamily="2" charset="2"/>
              <a:buChar char="Ø"/>
              <a:defRPr/>
            </a:pPr>
            <a:endParaRPr lang="en-GB" b="0" dirty="0">
              <a:ea typeface="+mn-ea"/>
              <a:cs typeface="+mn-cs"/>
            </a:endParaRPr>
          </a:p>
          <a:p>
            <a:pPr marL="0" indent="0" algn="just" eaLnBrk="1" hangingPunct="1">
              <a:buFontTx/>
              <a:buNone/>
              <a:defRPr/>
            </a:pPr>
            <a:endParaRPr lang="en-GB" sz="1600" i="0" dirty="0"/>
          </a:p>
          <a:p>
            <a:pPr marL="0" indent="0" algn="just" eaLnBrk="1" hangingPunct="1">
              <a:buFontTx/>
              <a:buNone/>
              <a:defRPr/>
            </a:pPr>
            <a:r>
              <a:rPr lang="en-GB" sz="2000" dirty="0"/>
              <a:t>. </a:t>
            </a:r>
          </a:p>
          <a:p>
            <a:pPr marL="0" indent="0" algn="just" eaLnBrk="1" hangingPunct="1">
              <a:spcBef>
                <a:spcPct val="50000"/>
              </a:spcBef>
              <a:buClr>
                <a:srgbClr val="0F5494"/>
              </a:buClr>
              <a:buFontTx/>
              <a:buNone/>
              <a:defRPr/>
            </a:pPr>
            <a:endParaRPr lang="en-GB" sz="2000" i="0" dirty="0"/>
          </a:p>
        </p:txBody>
      </p:sp>
    </p:spTree>
    <p:extLst>
      <p:ext uri="{BB962C8B-B14F-4D97-AF65-F5344CB8AC3E}">
        <p14:creationId xmlns:p14="http://schemas.microsoft.com/office/powerpoint/2010/main" val="536131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40909521"/>
              </p:ext>
            </p:extLst>
          </p:nvPr>
        </p:nvGraphicFramePr>
        <p:xfrm>
          <a:off x="395536" y="1916832"/>
          <a:ext cx="8229600" cy="36337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46931498"/>
              </p:ext>
            </p:extLst>
          </p:nvPr>
        </p:nvGraphicFramePr>
        <p:xfrm>
          <a:off x="2267744" y="5013176"/>
          <a:ext cx="4536503" cy="1108710"/>
        </p:xfrm>
        <a:graphic>
          <a:graphicData uri="http://schemas.openxmlformats.org/drawingml/2006/table">
            <a:tbl>
              <a:tblPr>
                <a:tableStyleId>{5C22544A-7EE6-4342-B048-85BDC9FD1C3A}</a:tableStyleId>
              </a:tblPr>
              <a:tblGrid>
                <a:gridCol w="1684987">
                  <a:extLst>
                    <a:ext uri="{9D8B030D-6E8A-4147-A177-3AD203B41FA5}">
                      <a16:colId xmlns:a16="http://schemas.microsoft.com/office/drawing/2014/main" val="1533123944"/>
                    </a:ext>
                  </a:extLst>
                </a:gridCol>
                <a:gridCol w="1699389">
                  <a:extLst>
                    <a:ext uri="{9D8B030D-6E8A-4147-A177-3AD203B41FA5}">
                      <a16:colId xmlns:a16="http://schemas.microsoft.com/office/drawing/2014/main" val="1430869997"/>
                    </a:ext>
                  </a:extLst>
                </a:gridCol>
                <a:gridCol w="1152127">
                  <a:extLst>
                    <a:ext uri="{9D8B030D-6E8A-4147-A177-3AD203B41FA5}">
                      <a16:colId xmlns:a16="http://schemas.microsoft.com/office/drawing/2014/main" val="1444138811"/>
                    </a:ext>
                  </a:extLst>
                </a:gridCol>
              </a:tblGrid>
              <a:tr h="288032">
                <a:tc>
                  <a:txBody>
                    <a:bodyPr/>
                    <a:lstStyle/>
                    <a:p>
                      <a:pPr algn="l" fontAlgn="b"/>
                      <a:r>
                        <a:rPr lang="en-US" sz="1200" b="1" u="none" strike="noStrike" dirty="0">
                          <a:solidFill>
                            <a:schemeClr val="tx2">
                              <a:lumMod val="65000"/>
                              <a:lumOff val="35000"/>
                            </a:schemeClr>
                          </a:solidFill>
                          <a:effectLst/>
                        </a:rPr>
                        <a:t>Sector</a:t>
                      </a:r>
                      <a:endParaRPr lang="en-US" sz="1200" b="1" i="0" u="none" strike="noStrike" dirty="0">
                        <a:solidFill>
                          <a:schemeClr val="tx2">
                            <a:lumMod val="65000"/>
                            <a:lumOff val="35000"/>
                          </a:schemeClr>
                        </a:solidFill>
                        <a:effectLst/>
                        <a:latin typeface="Calibri" panose="020F0502020204030204" pitchFamily="34" charset="0"/>
                      </a:endParaRPr>
                    </a:p>
                  </a:txBody>
                  <a:tcPr marL="6350" marR="6350" marT="6350" marB="0" anchor="b">
                    <a:solidFill>
                      <a:schemeClr val="accent1">
                        <a:lumMod val="75000"/>
                      </a:schemeClr>
                    </a:solidFill>
                  </a:tcPr>
                </a:tc>
                <a:tc>
                  <a:txBody>
                    <a:bodyPr/>
                    <a:lstStyle/>
                    <a:p>
                      <a:pPr algn="l" fontAlgn="b"/>
                      <a:r>
                        <a:rPr lang="en-US" sz="1200" b="1" u="none" strike="noStrike">
                          <a:solidFill>
                            <a:schemeClr val="tx2">
                              <a:lumMod val="65000"/>
                              <a:lumOff val="35000"/>
                            </a:schemeClr>
                          </a:solidFill>
                          <a:effectLst/>
                        </a:rPr>
                        <a:t>Amount </a:t>
                      </a:r>
                      <a:r>
                        <a:rPr lang="en-US" sz="1200" b="1" u="none" strike="noStrike" smtClean="0">
                          <a:solidFill>
                            <a:schemeClr val="tx2">
                              <a:lumMod val="65000"/>
                              <a:lumOff val="35000"/>
                            </a:schemeClr>
                          </a:solidFill>
                          <a:effectLst/>
                        </a:rPr>
                        <a:t>decided MEURO</a:t>
                      </a:r>
                      <a:endParaRPr lang="en-US" sz="1200" b="1" i="0" u="none" strike="noStrike" dirty="0">
                        <a:solidFill>
                          <a:schemeClr val="tx2">
                            <a:lumMod val="65000"/>
                            <a:lumOff val="35000"/>
                          </a:schemeClr>
                        </a:solidFill>
                        <a:effectLst/>
                        <a:latin typeface="Calibri" panose="020F0502020204030204" pitchFamily="34" charset="0"/>
                      </a:endParaRPr>
                    </a:p>
                  </a:txBody>
                  <a:tcPr marL="6350" marR="6350" marT="6350" marB="0" anchor="b">
                    <a:solidFill>
                      <a:schemeClr val="accent1">
                        <a:lumMod val="75000"/>
                      </a:schemeClr>
                    </a:solidFill>
                  </a:tcPr>
                </a:tc>
                <a:tc>
                  <a:txBody>
                    <a:bodyPr/>
                    <a:lstStyle/>
                    <a:p>
                      <a:pPr algn="l" fontAlgn="b"/>
                      <a:r>
                        <a:rPr lang="en-US" sz="1200" b="1" u="none" strike="noStrike" dirty="0">
                          <a:solidFill>
                            <a:schemeClr val="tx2">
                              <a:lumMod val="65000"/>
                              <a:lumOff val="35000"/>
                            </a:schemeClr>
                          </a:solidFill>
                          <a:effectLst/>
                        </a:rPr>
                        <a:t>% of total</a:t>
                      </a:r>
                      <a:endParaRPr lang="en-US" sz="1200" b="1" i="0" u="none" strike="noStrike" dirty="0">
                        <a:solidFill>
                          <a:schemeClr val="tx2">
                            <a:lumMod val="65000"/>
                            <a:lumOff val="35000"/>
                          </a:schemeClr>
                        </a:solidFill>
                        <a:effectLst/>
                        <a:latin typeface="Calibri" panose="020F0502020204030204" pitchFamily="34" charset="0"/>
                      </a:endParaRPr>
                    </a:p>
                  </a:txBody>
                  <a:tcPr marL="6350" marR="6350" marT="6350" marB="0" anchor="b">
                    <a:solidFill>
                      <a:schemeClr val="accent1">
                        <a:lumMod val="75000"/>
                      </a:schemeClr>
                    </a:solidFill>
                  </a:tcPr>
                </a:tc>
                <a:extLst>
                  <a:ext uri="{0D108BD9-81ED-4DB2-BD59-A6C34878D82A}">
                    <a16:rowId xmlns:a16="http://schemas.microsoft.com/office/drawing/2014/main" val="2463427175"/>
                  </a:ext>
                </a:extLst>
              </a:tr>
              <a:tr h="184150">
                <a:tc>
                  <a:txBody>
                    <a:bodyPr/>
                    <a:lstStyle/>
                    <a:p>
                      <a:pPr algn="l" fontAlgn="b"/>
                      <a:r>
                        <a:rPr lang="en-US" sz="1100" u="none" strike="noStrike" dirty="0">
                          <a:solidFill>
                            <a:schemeClr val="tx2">
                              <a:lumMod val="65000"/>
                              <a:lumOff val="35000"/>
                            </a:schemeClr>
                          </a:solidFill>
                          <a:effectLst/>
                        </a:rPr>
                        <a:t>Energy</a:t>
                      </a:r>
                      <a:endParaRPr lang="en-US" sz="1100" b="0" i="0" u="none" strike="noStrike" dirty="0">
                        <a:solidFill>
                          <a:schemeClr val="tx2">
                            <a:lumMod val="65000"/>
                            <a:lumOff val="35000"/>
                          </a:schemeClr>
                        </a:solidFill>
                        <a:effectLst/>
                        <a:latin typeface="Calibri" panose="020F0502020204030204" pitchFamily="34" charset="0"/>
                      </a:endParaRPr>
                    </a:p>
                  </a:txBody>
                  <a:tcPr marL="6350" marR="6350" marT="6350" marB="0" anchor="b"/>
                </a:tc>
                <a:tc>
                  <a:txBody>
                    <a:bodyPr/>
                    <a:lstStyle/>
                    <a:p>
                      <a:pPr algn="l" fontAlgn="b"/>
                      <a:r>
                        <a:rPr lang="en-US" sz="1100" u="none" strike="noStrike" dirty="0" smtClean="0">
                          <a:solidFill>
                            <a:schemeClr val="tx2">
                              <a:lumMod val="65000"/>
                              <a:lumOff val="35000"/>
                            </a:schemeClr>
                          </a:solidFill>
                          <a:effectLst/>
                        </a:rPr>
                        <a:t>415,72</a:t>
                      </a:r>
                      <a:endParaRPr lang="en-US" sz="1100" b="0" i="0" u="none" strike="noStrike" dirty="0">
                        <a:solidFill>
                          <a:schemeClr val="tx2">
                            <a:lumMod val="65000"/>
                            <a:lumOff val="35000"/>
                          </a:schemeClr>
                        </a:solidFill>
                        <a:effectLst/>
                        <a:latin typeface="Calibri" panose="020F0502020204030204" pitchFamily="34" charset="0"/>
                      </a:endParaRPr>
                    </a:p>
                  </a:txBody>
                  <a:tcPr marL="6350" marR="6350" marT="6350" marB="0" anchor="b"/>
                </a:tc>
                <a:tc>
                  <a:txBody>
                    <a:bodyPr/>
                    <a:lstStyle/>
                    <a:p>
                      <a:pPr algn="l" fontAlgn="b"/>
                      <a:r>
                        <a:rPr lang="en-US" sz="1100" u="none" strike="noStrike" dirty="0">
                          <a:solidFill>
                            <a:schemeClr val="tx2">
                              <a:lumMod val="65000"/>
                              <a:lumOff val="35000"/>
                            </a:schemeClr>
                          </a:solidFill>
                          <a:effectLst/>
                        </a:rPr>
                        <a:t>6,16%</a:t>
                      </a:r>
                      <a:endParaRPr lang="en-US" sz="1100" b="0" i="0" u="none" strike="noStrike" dirty="0">
                        <a:solidFill>
                          <a:schemeClr val="tx2">
                            <a:lumMod val="65000"/>
                            <a:lumOff val="35000"/>
                          </a:schemeClr>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073988776"/>
                  </a:ext>
                </a:extLst>
              </a:tr>
              <a:tr h="184150">
                <a:tc>
                  <a:txBody>
                    <a:bodyPr/>
                    <a:lstStyle/>
                    <a:p>
                      <a:pPr algn="l" fontAlgn="b"/>
                      <a:r>
                        <a:rPr lang="en-US" sz="1100" u="none" strike="noStrike" dirty="0">
                          <a:solidFill>
                            <a:schemeClr val="tx2">
                              <a:lumMod val="65000"/>
                              <a:lumOff val="35000"/>
                            </a:schemeClr>
                          </a:solidFill>
                          <a:effectLst/>
                        </a:rPr>
                        <a:t>Water and Sanitation</a:t>
                      </a:r>
                      <a:endParaRPr lang="en-US" sz="1100" b="0" i="0" u="none" strike="noStrike" dirty="0">
                        <a:solidFill>
                          <a:schemeClr val="tx2">
                            <a:lumMod val="65000"/>
                            <a:lumOff val="35000"/>
                          </a:schemeClr>
                        </a:solidFill>
                        <a:effectLst/>
                        <a:latin typeface="Calibri" panose="020F0502020204030204" pitchFamily="34" charset="0"/>
                      </a:endParaRPr>
                    </a:p>
                  </a:txBody>
                  <a:tcPr marL="6350" marR="6350" marT="6350" marB="0" anchor="b"/>
                </a:tc>
                <a:tc>
                  <a:txBody>
                    <a:bodyPr/>
                    <a:lstStyle/>
                    <a:p>
                      <a:pPr algn="l" fontAlgn="b"/>
                      <a:r>
                        <a:rPr lang="en-US" sz="1100" u="none" strike="noStrike" dirty="0" smtClean="0">
                          <a:solidFill>
                            <a:schemeClr val="tx2">
                              <a:lumMod val="65000"/>
                              <a:lumOff val="35000"/>
                            </a:schemeClr>
                          </a:solidFill>
                          <a:effectLst/>
                        </a:rPr>
                        <a:t>282,85</a:t>
                      </a:r>
                      <a:endParaRPr lang="en-US" sz="1100" b="0" i="0" u="none" strike="noStrike" dirty="0">
                        <a:solidFill>
                          <a:schemeClr val="tx2">
                            <a:lumMod val="65000"/>
                            <a:lumOff val="35000"/>
                          </a:schemeClr>
                        </a:solidFill>
                        <a:effectLst/>
                        <a:latin typeface="Calibri" panose="020F0502020204030204" pitchFamily="34" charset="0"/>
                      </a:endParaRPr>
                    </a:p>
                  </a:txBody>
                  <a:tcPr marL="6350" marR="6350" marT="6350" marB="0" anchor="b"/>
                </a:tc>
                <a:tc>
                  <a:txBody>
                    <a:bodyPr/>
                    <a:lstStyle/>
                    <a:p>
                      <a:pPr algn="l" fontAlgn="b"/>
                      <a:r>
                        <a:rPr lang="en-US" sz="1100" u="none" strike="noStrike" dirty="0">
                          <a:solidFill>
                            <a:schemeClr val="tx2">
                              <a:lumMod val="65000"/>
                              <a:lumOff val="35000"/>
                            </a:schemeClr>
                          </a:solidFill>
                          <a:effectLst/>
                        </a:rPr>
                        <a:t>4,19%</a:t>
                      </a:r>
                      <a:endParaRPr lang="en-US" sz="1100" b="0" i="0" u="none" strike="noStrike" dirty="0">
                        <a:solidFill>
                          <a:schemeClr val="tx2">
                            <a:lumMod val="65000"/>
                            <a:lumOff val="35000"/>
                          </a:schemeClr>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638994441"/>
                  </a:ext>
                </a:extLst>
              </a:tr>
              <a:tr h="184150">
                <a:tc>
                  <a:txBody>
                    <a:bodyPr/>
                    <a:lstStyle/>
                    <a:p>
                      <a:pPr algn="l" fontAlgn="b"/>
                      <a:r>
                        <a:rPr lang="en-US" sz="1100" u="none" strike="noStrike" dirty="0">
                          <a:solidFill>
                            <a:schemeClr val="tx2">
                              <a:lumMod val="65000"/>
                              <a:lumOff val="35000"/>
                            </a:schemeClr>
                          </a:solidFill>
                          <a:effectLst/>
                        </a:rPr>
                        <a:t>Transport</a:t>
                      </a:r>
                      <a:endParaRPr lang="en-US" sz="1100" b="0" i="0" u="none" strike="noStrike" dirty="0">
                        <a:solidFill>
                          <a:schemeClr val="tx2">
                            <a:lumMod val="65000"/>
                            <a:lumOff val="35000"/>
                          </a:schemeClr>
                        </a:solidFill>
                        <a:effectLst/>
                        <a:latin typeface="Calibri" panose="020F0502020204030204" pitchFamily="34" charset="0"/>
                      </a:endParaRPr>
                    </a:p>
                  </a:txBody>
                  <a:tcPr marL="6350" marR="6350" marT="6350" marB="0" anchor="b"/>
                </a:tc>
                <a:tc>
                  <a:txBody>
                    <a:bodyPr/>
                    <a:lstStyle/>
                    <a:p>
                      <a:pPr algn="l" fontAlgn="b"/>
                      <a:r>
                        <a:rPr lang="en-US" sz="1100" u="none" strike="noStrike" dirty="0" smtClean="0">
                          <a:solidFill>
                            <a:schemeClr val="tx2">
                              <a:lumMod val="65000"/>
                              <a:lumOff val="35000"/>
                            </a:schemeClr>
                          </a:solidFill>
                          <a:effectLst/>
                        </a:rPr>
                        <a:t>214,9</a:t>
                      </a:r>
                    </a:p>
                  </a:txBody>
                  <a:tcPr marL="6350" marR="6350" marT="6350" marB="0" anchor="b"/>
                </a:tc>
                <a:tc>
                  <a:txBody>
                    <a:bodyPr/>
                    <a:lstStyle/>
                    <a:p>
                      <a:pPr algn="l" fontAlgn="b"/>
                      <a:r>
                        <a:rPr lang="en-US" sz="1100" u="none" strike="noStrike" dirty="0">
                          <a:solidFill>
                            <a:schemeClr val="tx2">
                              <a:lumMod val="65000"/>
                              <a:lumOff val="35000"/>
                            </a:schemeClr>
                          </a:solidFill>
                          <a:effectLst/>
                        </a:rPr>
                        <a:t>3,18%</a:t>
                      </a:r>
                      <a:endParaRPr lang="en-US" sz="1100" b="0" i="0" u="none" strike="noStrike" dirty="0">
                        <a:solidFill>
                          <a:schemeClr val="tx2">
                            <a:lumMod val="65000"/>
                            <a:lumOff val="35000"/>
                          </a:schemeClr>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191844218"/>
                  </a:ext>
                </a:extLst>
              </a:tr>
              <a:tr h="184150">
                <a:tc>
                  <a:txBody>
                    <a:bodyPr/>
                    <a:lstStyle/>
                    <a:p>
                      <a:pPr algn="l" fontAlgn="b"/>
                      <a:r>
                        <a:rPr lang="en-US" sz="1100" b="1" u="none" strike="noStrike" kern="1200" dirty="0">
                          <a:solidFill>
                            <a:schemeClr val="tx2">
                              <a:lumMod val="65000"/>
                              <a:lumOff val="35000"/>
                            </a:schemeClr>
                          </a:solidFill>
                          <a:effectLst/>
                          <a:latin typeface="+mn-lt"/>
                          <a:ea typeface="+mn-ea"/>
                          <a:cs typeface="+mn-cs"/>
                        </a:rPr>
                        <a:t>Total SRPC</a:t>
                      </a:r>
                    </a:p>
                  </a:txBody>
                  <a:tcPr marL="6350" marR="6350" marT="6350" marB="0" anchor="b"/>
                </a:tc>
                <a:tc>
                  <a:txBody>
                    <a:bodyPr/>
                    <a:lstStyle/>
                    <a:p>
                      <a:pPr algn="l" fontAlgn="b"/>
                      <a:r>
                        <a:rPr lang="en-US" sz="1100" b="1" u="none" strike="noStrike" kern="1200" dirty="0" smtClean="0">
                          <a:solidFill>
                            <a:schemeClr val="tx2">
                              <a:lumMod val="65000"/>
                              <a:lumOff val="35000"/>
                            </a:schemeClr>
                          </a:solidFill>
                          <a:effectLst/>
                          <a:latin typeface="+mn-lt"/>
                          <a:ea typeface="+mn-ea"/>
                          <a:cs typeface="+mn-cs"/>
                        </a:rPr>
                        <a:t>6.755</a:t>
                      </a:r>
                      <a:endParaRPr lang="en-US" sz="1100" b="1" u="none" strike="noStrike" kern="1200" dirty="0">
                        <a:solidFill>
                          <a:schemeClr val="tx2">
                            <a:lumMod val="65000"/>
                            <a:lumOff val="35000"/>
                          </a:schemeClr>
                        </a:solidFill>
                        <a:effectLst/>
                        <a:latin typeface="+mn-lt"/>
                        <a:ea typeface="+mn-ea"/>
                        <a:cs typeface="+mn-cs"/>
                      </a:endParaRPr>
                    </a:p>
                  </a:txBody>
                  <a:tcPr marL="6350" marR="6350" marT="6350" marB="0" anchor="b"/>
                </a:tc>
                <a:tc>
                  <a:txBody>
                    <a:bodyPr/>
                    <a:lstStyle/>
                    <a:p>
                      <a:pPr algn="l" fontAlgn="b"/>
                      <a:r>
                        <a:rPr lang="en-US" sz="1100" b="1" u="none" strike="noStrike" kern="1200" dirty="0" smtClean="0">
                          <a:solidFill>
                            <a:schemeClr val="tx2">
                              <a:lumMod val="65000"/>
                              <a:lumOff val="35000"/>
                            </a:schemeClr>
                          </a:solidFill>
                          <a:effectLst/>
                          <a:latin typeface="+mn-lt"/>
                          <a:ea typeface="+mn-ea"/>
                          <a:cs typeface="+mn-cs"/>
                        </a:rPr>
                        <a:t>100%</a:t>
                      </a:r>
                      <a:endParaRPr lang="en-US" sz="1100" b="1" u="none" strike="noStrike" kern="1200" dirty="0">
                        <a:solidFill>
                          <a:schemeClr val="tx2">
                            <a:lumMod val="65000"/>
                            <a:lumOff val="35000"/>
                          </a:schemeClr>
                        </a:solidFill>
                        <a:effectLst/>
                        <a:latin typeface="+mn-lt"/>
                        <a:ea typeface="+mn-ea"/>
                        <a:cs typeface="+mn-cs"/>
                      </a:endParaRPr>
                    </a:p>
                  </a:txBody>
                  <a:tcPr marL="6350" marR="6350" marT="6350" marB="0" anchor="b"/>
                </a:tc>
                <a:extLst>
                  <a:ext uri="{0D108BD9-81ED-4DB2-BD59-A6C34878D82A}">
                    <a16:rowId xmlns:a16="http://schemas.microsoft.com/office/drawing/2014/main" val="991235175"/>
                  </a:ext>
                </a:extLst>
              </a:tr>
            </a:tbl>
          </a:graphicData>
        </a:graphic>
      </p:graphicFrame>
      <p:sp>
        <p:nvSpPr>
          <p:cNvPr id="9" name="Title 1"/>
          <p:cNvSpPr>
            <a:spLocks noGrp="1"/>
          </p:cNvSpPr>
          <p:nvPr>
            <p:ph type="title"/>
          </p:nvPr>
        </p:nvSpPr>
        <p:spPr>
          <a:xfrm>
            <a:off x="539552" y="1052736"/>
            <a:ext cx="8229600" cy="936625"/>
          </a:xfrm>
        </p:spPr>
        <p:txBody>
          <a:bodyPr>
            <a:normAutofit/>
          </a:bodyPr>
          <a:lstStyle/>
          <a:p>
            <a:pPr algn="ctr"/>
            <a:r>
              <a:rPr lang="en-US" b="0" dirty="0" smtClean="0"/>
              <a:t>Funds committed to SRPC 2014-2018</a:t>
            </a:r>
            <a:endParaRPr lang="en-US" b="0" dirty="0"/>
          </a:p>
        </p:txBody>
      </p:sp>
    </p:spTree>
    <p:extLst>
      <p:ext uri="{BB962C8B-B14F-4D97-AF65-F5344CB8AC3E}">
        <p14:creationId xmlns:p14="http://schemas.microsoft.com/office/powerpoint/2010/main" val="350581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68760"/>
            <a:ext cx="9144000" cy="936625"/>
          </a:xfrm>
        </p:spPr>
        <p:txBody>
          <a:bodyPr/>
          <a:lstStyle/>
          <a:p>
            <a:pPr marL="0" algn="ctr"/>
            <a:r>
              <a:rPr lang="en-GB" sz="3200" dirty="0">
                <a:latin typeface="EC Square Sans Pro" panose="020B0506040000020004" pitchFamily="34" charset="0"/>
              </a:rPr>
              <a:t>Budget Support &amp; External Investment Plan</a:t>
            </a:r>
          </a:p>
        </p:txBody>
      </p:sp>
      <p:pic>
        <p:nvPicPr>
          <p:cNvPr id="3" name="Picture 2"/>
          <p:cNvPicPr>
            <a:picLocks noChangeAspect="1"/>
          </p:cNvPicPr>
          <p:nvPr/>
        </p:nvPicPr>
        <p:blipFill>
          <a:blip r:embed="rId2"/>
          <a:stretch>
            <a:fillRect/>
          </a:stretch>
        </p:blipFill>
        <p:spPr>
          <a:xfrm>
            <a:off x="173355" y="2205385"/>
            <a:ext cx="8797290" cy="4487045"/>
          </a:xfrm>
          <a:prstGeom prst="rect">
            <a:avLst/>
          </a:prstGeom>
        </p:spPr>
      </p:pic>
    </p:spTree>
    <p:extLst>
      <p:ext uri="{BB962C8B-B14F-4D97-AF65-F5344CB8AC3E}">
        <p14:creationId xmlns:p14="http://schemas.microsoft.com/office/powerpoint/2010/main" val="2740500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a:spLocks noGrp="1"/>
          </p:cNvSpPr>
          <p:nvPr>
            <p:ph idx="1"/>
          </p:nvPr>
        </p:nvSpPr>
        <p:spPr>
          <a:xfrm>
            <a:off x="468313" y="2060575"/>
            <a:ext cx="8218487" cy="4184650"/>
          </a:xfrm>
        </p:spPr>
        <p:txBody>
          <a:bodyPr/>
          <a:lstStyle/>
          <a:p>
            <a:r>
              <a:rPr lang="en-GB" sz="2000" b="1" i="0" dirty="0"/>
              <a:t>Public policy =</a:t>
            </a:r>
            <a:r>
              <a:rPr lang="en-GB" sz="2000" i="0" dirty="0"/>
              <a:t> series of interlinked actions (= policy) designed and implemented by the state (= public)</a:t>
            </a:r>
          </a:p>
          <a:p>
            <a:pPr eaLnBrk="1" hangingPunct="1"/>
            <a:endParaRPr lang="en-GB" sz="2000" i="0" dirty="0"/>
          </a:p>
          <a:p>
            <a:pPr lvl="1" indent="-342900" eaLnBrk="1" hangingPunct="1">
              <a:buFont typeface="+mj-lt"/>
              <a:buAutoNum type="arabicPeriod"/>
            </a:pPr>
            <a:r>
              <a:rPr lang="en-GB" sz="1600" dirty="0"/>
              <a:t>Policy framework: 	</a:t>
            </a:r>
            <a:r>
              <a:rPr lang="en-GB" sz="1600" b="0" dirty="0"/>
              <a:t>policy content, coherence, budgeting, 				M+E, review mechanism</a:t>
            </a:r>
          </a:p>
          <a:p>
            <a:pPr lvl="1" indent="-342900" eaLnBrk="1" hangingPunct="1">
              <a:buFont typeface="+mj-lt"/>
              <a:buAutoNum type="arabicPeriod"/>
            </a:pPr>
            <a:r>
              <a:rPr lang="en-GB" sz="1600" dirty="0"/>
              <a:t>Policy </a:t>
            </a:r>
            <a:r>
              <a:rPr lang="en-GB" sz="1600" dirty="0">
                <a:solidFill>
                  <a:srgbClr val="FF0000"/>
                </a:solidFill>
              </a:rPr>
              <a:t>relevance</a:t>
            </a:r>
            <a:r>
              <a:rPr lang="en-GB" sz="1600" dirty="0"/>
              <a:t>		</a:t>
            </a:r>
            <a:r>
              <a:rPr lang="en-GB" sz="1600" b="0" dirty="0"/>
              <a:t>with regard to: (</a:t>
            </a:r>
            <a:r>
              <a:rPr lang="en-GB" sz="1600" b="0" dirty="0" err="1"/>
              <a:t>i</a:t>
            </a:r>
            <a:r>
              <a:rPr lang="en-GB" sz="1600" b="0" dirty="0"/>
              <a:t>) overall objectives:				SDG, poverty reduction, inclusive growth,				democratic governance; (ii) specific 				challenges identified in the public policy</a:t>
            </a:r>
          </a:p>
          <a:p>
            <a:pPr lvl="1" indent="-342900" eaLnBrk="1" hangingPunct="1">
              <a:buFont typeface="+mj-lt"/>
              <a:buAutoNum type="arabicPeriod"/>
            </a:pPr>
            <a:r>
              <a:rPr lang="en-GB" sz="1600" dirty="0"/>
              <a:t>Policy </a:t>
            </a:r>
            <a:r>
              <a:rPr lang="en-GB" sz="1600" dirty="0">
                <a:solidFill>
                  <a:srgbClr val="FF0000"/>
                </a:solidFill>
              </a:rPr>
              <a:t>credibility</a:t>
            </a:r>
            <a:r>
              <a:rPr lang="en-GB" sz="1600" dirty="0"/>
              <a:t>		</a:t>
            </a:r>
            <a:r>
              <a:rPr lang="en-GB" sz="1600" b="0" dirty="0"/>
              <a:t>(</a:t>
            </a:r>
            <a:r>
              <a:rPr lang="en-GB" sz="1600" b="0" dirty="0" err="1"/>
              <a:t>i</a:t>
            </a:r>
            <a:r>
              <a:rPr lang="en-GB" sz="1600" b="0" dirty="0"/>
              <a:t>) Track record; (ii) policy financing; 				(iii) institutional capacity and ownership; 				(iv) quality of data</a:t>
            </a:r>
          </a:p>
          <a:p>
            <a:pPr lvl="1" indent="-342900" eaLnBrk="1" hangingPunct="1">
              <a:buFont typeface="+mj-lt"/>
              <a:buAutoNum type="arabicPeriod"/>
            </a:pPr>
            <a:r>
              <a:rPr lang="en-GB" sz="1600" dirty="0"/>
              <a:t>Conclusion:  Appreciation of eligibility	</a:t>
            </a:r>
            <a:r>
              <a:rPr lang="en-GB" sz="1600" b="0" dirty="0"/>
              <a:t>motivated statement!</a:t>
            </a:r>
          </a:p>
          <a:p>
            <a:pPr lvl="1" indent="-342900" eaLnBrk="1" hangingPunct="1">
              <a:buFont typeface="+mj-lt"/>
              <a:buAutoNum type="arabicPeriod"/>
            </a:pPr>
            <a:r>
              <a:rPr lang="en-GB" sz="1600" dirty="0"/>
              <a:t>Basis for monitoring progress during the implementation period</a:t>
            </a:r>
          </a:p>
          <a:p>
            <a:pPr eaLnBrk="1" hangingPunct="1"/>
            <a:endParaRPr lang="en-GB" sz="2000" i="0" dirty="0"/>
          </a:p>
          <a:p>
            <a:pPr eaLnBrk="1" hangingPunct="1"/>
            <a:endParaRPr lang="en-GB" sz="2000" i="0" dirty="0"/>
          </a:p>
        </p:txBody>
      </p:sp>
      <p:sp>
        <p:nvSpPr>
          <p:cNvPr id="27650" name="Slide Number Placeholder 3"/>
          <p:cNvSpPr>
            <a:spLocks noGrp="1"/>
          </p:cNvSpPr>
          <p:nvPr>
            <p:ph type="sldNum" sz="quarter" idx="12"/>
          </p:nvPr>
        </p:nvSpPr>
        <p:spPr>
          <a:noFill/>
        </p:spPr>
        <p:txBody>
          <a:bodyPr/>
          <a:lstStyle/>
          <a:p>
            <a:fld id="{8E940511-A226-4B5C-9DD0-C0870905AD32}" type="slidenum">
              <a:rPr lang="en-GB" smtClean="0">
                <a:solidFill>
                  <a:srgbClr val="000000"/>
                </a:solidFill>
                <a:latin typeface="Arial" charset="0"/>
                <a:cs typeface="Arial" charset="0"/>
              </a:rPr>
              <a:pPr/>
              <a:t>7</a:t>
            </a:fld>
            <a:endParaRPr lang="en-GB">
              <a:solidFill>
                <a:srgbClr val="000000"/>
              </a:solidFill>
              <a:latin typeface="Arial" charset="0"/>
              <a:cs typeface="Arial" charset="0"/>
            </a:endParaRPr>
          </a:p>
        </p:txBody>
      </p:sp>
      <p:sp>
        <p:nvSpPr>
          <p:cNvPr id="4" name="Title 1">
            <a:extLst>
              <a:ext uri="{FF2B5EF4-FFF2-40B4-BE49-F238E27FC236}">
                <a16:creationId xmlns:a16="http://schemas.microsoft.com/office/drawing/2014/main" id="{F8EFDEC8-8AB9-4FF0-8D67-B27E3457F8AC}"/>
              </a:ext>
            </a:extLst>
          </p:cNvPr>
          <p:cNvSpPr>
            <a:spLocks noGrp="1"/>
          </p:cNvSpPr>
          <p:nvPr>
            <p:ph type="title"/>
          </p:nvPr>
        </p:nvSpPr>
        <p:spPr>
          <a:xfrm>
            <a:off x="468313" y="1125538"/>
            <a:ext cx="8229600" cy="936625"/>
          </a:xfrm>
        </p:spPr>
        <p:txBody>
          <a:bodyPr/>
          <a:lstStyle/>
          <a:p>
            <a:pPr eaLnBrk="1" hangingPunct="1"/>
            <a:r>
              <a:rPr lang="en-GB" dirty="0"/>
              <a:t>Assessment of sector policy</a:t>
            </a:r>
          </a:p>
        </p:txBody>
      </p:sp>
    </p:spTree>
    <p:extLst>
      <p:ext uri="{BB962C8B-B14F-4D97-AF65-F5344CB8AC3E}">
        <p14:creationId xmlns:p14="http://schemas.microsoft.com/office/powerpoint/2010/main" val="3785542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de-DE" dirty="0"/>
              <a:t>Role of Public Finances and PFM</a:t>
            </a:r>
            <a:endParaRPr lang="en-GB" dirty="0"/>
          </a:p>
        </p:txBody>
      </p:sp>
      <p:sp>
        <p:nvSpPr>
          <p:cNvPr id="3" name="Content Placeholder 2"/>
          <p:cNvSpPr>
            <a:spLocks noGrp="1"/>
          </p:cNvSpPr>
          <p:nvPr>
            <p:ph idx="1"/>
          </p:nvPr>
        </p:nvSpPr>
        <p:spPr/>
        <p:txBody>
          <a:bodyPr/>
          <a:lstStyle/>
          <a:p>
            <a:pPr>
              <a:buClr>
                <a:srgbClr val="0F5494"/>
              </a:buClr>
            </a:pPr>
            <a:r>
              <a:rPr lang="fr-BE" dirty="0"/>
              <a:t>The </a:t>
            </a:r>
            <a:r>
              <a:rPr lang="fr-BE" b="1" dirty="0"/>
              <a:t>budget</a:t>
            </a:r>
            <a:r>
              <a:rPr lang="fr-BE" dirty="0"/>
              <a:t> </a:t>
            </a:r>
            <a:r>
              <a:rPr lang="fr-BE" dirty="0" err="1"/>
              <a:t>is</a:t>
            </a:r>
            <a:r>
              <a:rPr lang="fr-BE" dirty="0"/>
              <a:t> the central </a:t>
            </a:r>
            <a:r>
              <a:rPr lang="fr-BE" dirty="0" err="1"/>
              <a:t>steering</a:t>
            </a:r>
            <a:r>
              <a:rPr lang="fr-BE" dirty="0"/>
              <a:t> instrument to translate </a:t>
            </a:r>
            <a:r>
              <a:rPr lang="fr-BE" dirty="0" err="1"/>
              <a:t>policy</a:t>
            </a:r>
            <a:r>
              <a:rPr lang="fr-BE" dirty="0"/>
              <a:t> </a:t>
            </a:r>
            <a:r>
              <a:rPr lang="fr-BE" dirty="0" err="1"/>
              <a:t>into</a:t>
            </a:r>
            <a:r>
              <a:rPr lang="fr-BE" dirty="0"/>
              <a:t> </a:t>
            </a:r>
            <a:r>
              <a:rPr lang="fr-BE" dirty="0" err="1"/>
              <a:t>implementation</a:t>
            </a:r>
            <a:endParaRPr lang="de-DE" dirty="0"/>
          </a:p>
          <a:p>
            <a:pPr>
              <a:buClr>
                <a:srgbClr val="0F5494"/>
              </a:buClr>
            </a:pPr>
            <a:r>
              <a:rPr lang="fr-BE" dirty="0"/>
              <a:t>Direct impact on </a:t>
            </a:r>
            <a:r>
              <a:rPr lang="fr-BE" dirty="0" err="1"/>
              <a:t>sector</a:t>
            </a:r>
            <a:r>
              <a:rPr lang="fr-BE" dirty="0"/>
              <a:t> allocations and </a:t>
            </a:r>
            <a:r>
              <a:rPr lang="fr-BE" dirty="0" err="1"/>
              <a:t>expenditure</a:t>
            </a:r>
            <a:r>
              <a:rPr lang="fr-BE" dirty="0"/>
              <a:t> </a:t>
            </a:r>
            <a:r>
              <a:rPr lang="fr-BE" dirty="0" err="1"/>
              <a:t>effectiveness</a:t>
            </a:r>
            <a:r>
              <a:rPr lang="fr-BE" dirty="0"/>
              <a:t>, and </a:t>
            </a:r>
            <a:r>
              <a:rPr lang="fr-BE" dirty="0" err="1"/>
              <a:t>therefore</a:t>
            </a:r>
            <a:r>
              <a:rPr lang="fr-BE" dirty="0"/>
              <a:t> on the relevance and </a:t>
            </a:r>
            <a:r>
              <a:rPr lang="fr-BE" dirty="0" err="1"/>
              <a:t>credibility</a:t>
            </a:r>
            <a:r>
              <a:rPr lang="fr-BE" dirty="0"/>
              <a:t> of the </a:t>
            </a:r>
            <a:r>
              <a:rPr lang="fr-BE" dirty="0" err="1"/>
              <a:t>sector</a:t>
            </a:r>
            <a:r>
              <a:rPr lang="fr-BE" dirty="0"/>
              <a:t> </a:t>
            </a:r>
            <a:r>
              <a:rPr lang="fr-BE" dirty="0" err="1"/>
              <a:t>policy</a:t>
            </a:r>
            <a:endParaRPr lang="fr-BE" dirty="0"/>
          </a:p>
          <a:p>
            <a:pPr>
              <a:buClr>
                <a:srgbClr val="0F5494"/>
              </a:buClr>
            </a:pPr>
            <a:r>
              <a:rPr lang="fr-BE" dirty="0" err="1"/>
              <a:t>Overall</a:t>
            </a:r>
            <a:r>
              <a:rPr lang="fr-BE" dirty="0"/>
              <a:t> PFM vs </a:t>
            </a:r>
            <a:r>
              <a:rPr lang="fr-BE" dirty="0" err="1"/>
              <a:t>specific</a:t>
            </a:r>
            <a:r>
              <a:rPr lang="fr-BE" dirty="0"/>
              <a:t> </a:t>
            </a:r>
            <a:r>
              <a:rPr lang="fr-BE" dirty="0" err="1"/>
              <a:t>sector</a:t>
            </a:r>
            <a:r>
              <a:rPr lang="fr-BE" dirty="0"/>
              <a:t> PFM issues</a:t>
            </a:r>
          </a:p>
        </p:txBody>
      </p:sp>
      <p:sp>
        <p:nvSpPr>
          <p:cNvPr id="4" name="Slide Number Placeholder 3"/>
          <p:cNvSpPr>
            <a:spLocks noGrp="1"/>
          </p:cNvSpPr>
          <p:nvPr>
            <p:ph type="sldNum" sz="quarter" idx="12"/>
          </p:nvPr>
        </p:nvSpPr>
        <p:spPr/>
        <p:txBody>
          <a:bodyPr/>
          <a:lstStyle/>
          <a:p>
            <a:pPr>
              <a:defRPr/>
            </a:pPr>
            <a:fld id="{8784A85F-0270-4D63-BDE7-858327D6722D}"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2337120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1"/>
            <a:ext cx="8748464" cy="288949"/>
          </a:xfrm>
        </p:spPr>
        <p:txBody>
          <a:bodyPr/>
          <a:lstStyle/>
          <a:p>
            <a:r>
              <a:rPr lang="fr-BE" dirty="0"/>
              <a:t>Importance of budget </a:t>
            </a:r>
            <a:r>
              <a:rPr lang="fr-BE" dirty="0" err="1"/>
              <a:t>programming</a:t>
            </a:r>
            <a:endParaRPr lang="fr-BE" dirty="0"/>
          </a:p>
        </p:txBody>
      </p:sp>
      <p:sp>
        <p:nvSpPr>
          <p:cNvPr id="3" name="Content Placeholder 2"/>
          <p:cNvSpPr>
            <a:spLocks noGrp="1"/>
          </p:cNvSpPr>
          <p:nvPr>
            <p:ph idx="1"/>
          </p:nvPr>
        </p:nvSpPr>
        <p:spPr>
          <a:xfrm>
            <a:off x="143508" y="1988840"/>
            <a:ext cx="8856984" cy="4248572"/>
          </a:xfrm>
        </p:spPr>
        <p:txBody>
          <a:bodyPr/>
          <a:lstStyle/>
          <a:p>
            <a:pPr>
              <a:buClr>
                <a:srgbClr val="FFD624"/>
              </a:buClr>
              <a:buFont typeface="Wingdings" panose="05000000000000000000" pitchFamily="2" charset="2"/>
              <a:buChar char="§"/>
            </a:pPr>
            <a:r>
              <a:rPr lang="fr-BE" sz="2000" i="0" dirty="0">
                <a:latin typeface="Arial" panose="020B0604020202020204" pitchFamily="34" charset="0"/>
                <a:cs typeface="Arial" panose="020B0604020202020204" pitchFamily="34" charset="0"/>
              </a:rPr>
              <a:t>Importance of </a:t>
            </a:r>
            <a:r>
              <a:rPr lang="fr-BE" sz="2000" b="1" i="0" dirty="0" err="1">
                <a:latin typeface="Arial" panose="020B0604020202020204" pitchFamily="34" charset="0"/>
                <a:cs typeface="Arial" panose="020B0604020202020204" pitchFamily="34" charset="0"/>
              </a:rPr>
              <a:t>realistic</a:t>
            </a:r>
            <a:r>
              <a:rPr lang="fr-BE" sz="2000" b="1" i="0" dirty="0">
                <a:latin typeface="Arial" panose="020B0604020202020204" pitchFamily="34" charset="0"/>
                <a:cs typeface="Arial" panose="020B0604020202020204" pitchFamily="34" charset="0"/>
              </a:rPr>
              <a:t> </a:t>
            </a:r>
            <a:r>
              <a:rPr lang="fr-BE" sz="2000" b="1" i="0" dirty="0" err="1">
                <a:latin typeface="Arial" panose="020B0604020202020204" pitchFamily="34" charset="0"/>
                <a:cs typeface="Arial" panose="020B0604020202020204" pitchFamily="34" charset="0"/>
              </a:rPr>
              <a:t>costing</a:t>
            </a:r>
            <a:r>
              <a:rPr lang="fr-BE" sz="2000" b="1" i="0" dirty="0">
                <a:latin typeface="Arial" panose="020B0604020202020204" pitchFamily="34" charset="0"/>
                <a:cs typeface="Arial" panose="020B0604020202020204" pitchFamily="34" charset="0"/>
              </a:rPr>
              <a:t> </a:t>
            </a:r>
            <a:r>
              <a:rPr lang="fr-BE" sz="2000" i="0" dirty="0">
                <a:latin typeface="Arial" panose="020B0604020202020204" pitchFamily="34" charset="0"/>
                <a:cs typeface="Arial" panose="020B0604020202020204" pitchFamily="34" charset="0"/>
              </a:rPr>
              <a:t>of infrastructure</a:t>
            </a:r>
          </a:p>
          <a:p>
            <a:pPr>
              <a:buClr>
                <a:srgbClr val="FFD624"/>
              </a:buClr>
              <a:buFont typeface="Wingdings" panose="05000000000000000000" pitchFamily="2" charset="2"/>
              <a:buChar char="§"/>
            </a:pPr>
            <a:r>
              <a:rPr lang="en-GB" sz="2000" i="0" dirty="0">
                <a:latin typeface="Arial" panose="020B0604020202020204" pitchFamily="34" charset="0"/>
                <a:cs typeface="Arial" panose="020B0604020202020204" pitchFamily="34" charset="0"/>
                <a:sym typeface="Wingdings" pitchFamily="2" charset="2"/>
              </a:rPr>
              <a:t>Need to establish </a:t>
            </a:r>
            <a:r>
              <a:rPr lang="en-GB" sz="2000" b="1" i="0" dirty="0">
                <a:latin typeface="Arial" panose="020B0604020202020204" pitchFamily="34" charset="0"/>
                <a:cs typeface="Arial" panose="020B0604020202020204" pitchFamily="34" charset="0"/>
                <a:sym typeface="Wingdings" pitchFamily="2" charset="2"/>
              </a:rPr>
              <a:t>Priority Investment Programmes </a:t>
            </a:r>
            <a:r>
              <a:rPr lang="en-GB" sz="2000" i="0" dirty="0">
                <a:latin typeface="Arial" panose="020B0604020202020204" pitchFamily="34" charset="0"/>
                <a:cs typeface="Arial" panose="020B0604020202020204" pitchFamily="34" charset="0"/>
                <a:sym typeface="Wingdings" pitchFamily="2" charset="2"/>
              </a:rPr>
              <a:t>with impact on current expenditure analysed (personnel, goods &amp; services);</a:t>
            </a:r>
            <a:endParaRPr lang="fr-BE" sz="2000" i="0" dirty="0">
              <a:latin typeface="Arial" panose="020B0604020202020204" pitchFamily="34" charset="0"/>
              <a:cs typeface="Arial" panose="020B0604020202020204" pitchFamily="34" charset="0"/>
            </a:endParaRPr>
          </a:p>
          <a:p>
            <a:pPr>
              <a:buClr>
                <a:srgbClr val="FFD624"/>
              </a:buClr>
              <a:buFont typeface="Wingdings" panose="05000000000000000000" pitchFamily="2" charset="2"/>
              <a:buChar char="§"/>
            </a:pPr>
            <a:r>
              <a:rPr lang="fr-BE" sz="2000" i="0" dirty="0">
                <a:latin typeface="Arial" panose="020B0604020202020204" pitchFamily="34" charset="0"/>
                <a:cs typeface="Arial" panose="020B0604020202020204" pitchFamily="34" charset="0"/>
              </a:rPr>
              <a:t>All sources of </a:t>
            </a:r>
            <a:r>
              <a:rPr lang="fr-BE" sz="2000" i="0" dirty="0" err="1">
                <a:latin typeface="Arial" panose="020B0604020202020204" pitchFamily="34" charset="0"/>
                <a:cs typeface="Arial" panose="020B0604020202020204" pitchFamily="34" charset="0"/>
              </a:rPr>
              <a:t>funds</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should</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be</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included</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within</a:t>
            </a:r>
            <a:r>
              <a:rPr lang="fr-BE" sz="2000" i="0" dirty="0">
                <a:latin typeface="Arial" panose="020B0604020202020204" pitchFamily="34" charset="0"/>
                <a:cs typeface="Arial" panose="020B0604020202020204" pitchFamily="34" charset="0"/>
              </a:rPr>
              <a:t> the national budget (</a:t>
            </a:r>
            <a:r>
              <a:rPr lang="fr-BE" sz="2000" i="0" dirty="0" err="1">
                <a:latin typeface="Arial" panose="020B0604020202020204" pitchFamily="34" charset="0"/>
                <a:cs typeface="Arial" panose="020B0604020202020204" pitchFamily="34" charset="0"/>
              </a:rPr>
              <a:t>government’s</a:t>
            </a:r>
            <a:r>
              <a:rPr lang="fr-BE" sz="2000" i="0" dirty="0">
                <a:latin typeface="Arial" panose="020B0604020202020204" pitchFamily="34" charset="0"/>
                <a:cs typeface="Arial" panose="020B0604020202020204" pitchFamily="34" charset="0"/>
              </a:rPr>
              <a:t> ressources, budget support, trust / basket </a:t>
            </a:r>
            <a:r>
              <a:rPr lang="fr-BE" sz="2000" i="0" dirty="0" err="1">
                <a:latin typeface="Arial" panose="020B0604020202020204" pitchFamily="34" charset="0"/>
                <a:cs typeface="Arial" panose="020B0604020202020204" pitchFamily="34" charset="0"/>
              </a:rPr>
              <a:t>funds</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projects</a:t>
            </a:r>
            <a:r>
              <a:rPr lang="fr-BE" sz="2000" i="0" dirty="0">
                <a:latin typeface="Arial" panose="020B0604020202020204" pitchFamily="34" charset="0"/>
                <a:cs typeface="Arial" panose="020B0604020202020204" pitchFamily="34" charset="0"/>
              </a:rPr>
              <a:t>);</a:t>
            </a:r>
          </a:p>
          <a:p>
            <a:pPr>
              <a:buClr>
                <a:srgbClr val="FFD624"/>
              </a:buClr>
              <a:buFont typeface="Wingdings" panose="05000000000000000000" pitchFamily="2" charset="2"/>
              <a:buChar char="§"/>
            </a:pPr>
            <a:r>
              <a:rPr lang="fr-BE" sz="2000" b="1" i="0" dirty="0">
                <a:latin typeface="Arial" panose="020B0604020202020204" pitchFamily="34" charset="0"/>
                <a:cs typeface="Arial" panose="020B0604020202020204" pitchFamily="34" charset="0"/>
              </a:rPr>
              <a:t>Medium </a:t>
            </a:r>
            <a:r>
              <a:rPr lang="fr-BE" sz="2000" b="1" i="0" dirty="0" err="1">
                <a:latin typeface="Arial" panose="020B0604020202020204" pitchFamily="34" charset="0"/>
                <a:cs typeface="Arial" panose="020B0604020202020204" pitchFamily="34" charset="0"/>
              </a:rPr>
              <a:t>Term</a:t>
            </a:r>
            <a:r>
              <a:rPr lang="fr-BE" sz="2000" b="1" i="0" dirty="0">
                <a:latin typeface="Arial" panose="020B0604020202020204" pitchFamily="34" charset="0"/>
                <a:cs typeface="Arial" panose="020B0604020202020204" pitchFamily="34" charset="0"/>
              </a:rPr>
              <a:t> </a:t>
            </a:r>
            <a:r>
              <a:rPr lang="fr-BE" sz="2000" b="1" i="0" dirty="0" err="1">
                <a:latin typeface="Arial" panose="020B0604020202020204" pitchFamily="34" charset="0"/>
                <a:cs typeface="Arial" panose="020B0604020202020204" pitchFamily="34" charset="0"/>
              </a:rPr>
              <a:t>Expenditure</a:t>
            </a:r>
            <a:r>
              <a:rPr lang="fr-BE" sz="2000" b="1" i="0" dirty="0">
                <a:latin typeface="Arial" panose="020B0604020202020204" pitchFamily="34" charset="0"/>
                <a:cs typeface="Arial" panose="020B0604020202020204" pitchFamily="34" charset="0"/>
              </a:rPr>
              <a:t> Framework (MTEF) </a:t>
            </a:r>
            <a:r>
              <a:rPr lang="fr-BE" sz="2000" i="0" dirty="0" err="1">
                <a:latin typeface="Arial" panose="020B0604020202020204" pitchFamily="34" charset="0"/>
                <a:cs typeface="Arial" panose="020B0604020202020204" pitchFamily="34" charset="0"/>
              </a:rPr>
              <a:t>ensures</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consistency</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between</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policy</a:t>
            </a:r>
            <a:r>
              <a:rPr lang="fr-BE" sz="2000" i="0" dirty="0">
                <a:latin typeface="Arial" panose="020B0604020202020204" pitchFamily="34" charset="0"/>
                <a:cs typeface="Arial" panose="020B0604020202020204" pitchFamily="34" charset="0"/>
              </a:rPr>
              <a:t> and the budget; key to </a:t>
            </a:r>
            <a:r>
              <a:rPr lang="fr-BE" sz="2000" i="0" dirty="0" err="1">
                <a:latin typeface="Arial" panose="020B0604020202020204" pitchFamily="34" charset="0"/>
                <a:cs typeface="Arial" panose="020B0604020202020204" pitchFamily="34" charset="0"/>
              </a:rPr>
              <a:t>predictability</a:t>
            </a:r>
            <a:r>
              <a:rPr lang="fr-BE" sz="2000" i="0" dirty="0">
                <a:latin typeface="Arial" panose="020B0604020202020204" pitchFamily="34" charset="0"/>
                <a:cs typeface="Arial" panose="020B0604020202020204" pitchFamily="34" charset="0"/>
              </a:rPr>
              <a:t> and </a:t>
            </a:r>
            <a:r>
              <a:rPr lang="fr-BE" sz="2000" i="0" dirty="0" err="1">
                <a:latin typeface="Arial" panose="020B0604020202020204" pitchFamily="34" charset="0"/>
                <a:cs typeface="Arial" panose="020B0604020202020204" pitchFamily="34" charset="0"/>
              </a:rPr>
              <a:t>budgeting</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within</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existing</a:t>
            </a:r>
            <a:r>
              <a:rPr lang="fr-BE" sz="2000" i="0" dirty="0">
                <a:latin typeface="Arial" panose="020B0604020202020204" pitchFamily="34" charset="0"/>
                <a:cs typeface="Arial" panose="020B0604020202020204" pitchFamily="34" charset="0"/>
              </a:rPr>
              <a:t> fiscal </a:t>
            </a:r>
            <a:r>
              <a:rPr lang="fr-BE" sz="2000" i="0" dirty="0" err="1">
                <a:latin typeface="Arial" panose="020B0604020202020204" pitchFamily="34" charset="0"/>
                <a:cs typeface="Arial" panose="020B0604020202020204" pitchFamily="34" charset="0"/>
              </a:rPr>
              <a:t>space</a:t>
            </a:r>
            <a:r>
              <a:rPr lang="fr-BE" sz="2000" i="0" dirty="0">
                <a:latin typeface="Arial" panose="020B0604020202020204" pitchFamily="34" charset="0"/>
                <a:cs typeface="Arial" panose="020B0604020202020204" pitchFamily="34" charset="0"/>
              </a:rPr>
              <a:t>.</a:t>
            </a:r>
          </a:p>
          <a:p>
            <a:pPr>
              <a:buClr>
                <a:srgbClr val="FFD624"/>
              </a:buClr>
              <a:buFont typeface="Wingdings" panose="05000000000000000000" pitchFamily="2" charset="2"/>
              <a:buChar char="§"/>
            </a:pPr>
            <a:r>
              <a:rPr lang="fr-BE" sz="2000" i="0" dirty="0">
                <a:latin typeface="Arial" panose="020B0604020202020204" pitchFamily="34" charset="0"/>
                <a:cs typeface="Arial" panose="020B0604020202020204" pitchFamily="34" charset="0"/>
              </a:rPr>
              <a:t>Need for </a:t>
            </a:r>
            <a:r>
              <a:rPr lang="fr-BE" sz="2000" b="1" i="0" dirty="0" err="1">
                <a:latin typeface="Arial" panose="020B0604020202020204" pitchFamily="34" charset="0"/>
                <a:cs typeface="Arial" panose="020B0604020202020204" pitchFamily="34" charset="0"/>
              </a:rPr>
              <a:t>continuous</a:t>
            </a:r>
            <a:r>
              <a:rPr lang="fr-BE" sz="2000" b="1" i="0" dirty="0">
                <a:latin typeface="Arial" panose="020B0604020202020204" pitchFamily="34" charset="0"/>
                <a:cs typeface="Arial" panose="020B0604020202020204" pitchFamily="34" charset="0"/>
              </a:rPr>
              <a:t> follow-up of the budget cycle </a:t>
            </a:r>
            <a:r>
              <a:rPr lang="fr-BE" sz="2000" i="0" dirty="0">
                <a:latin typeface="Arial" panose="020B0604020202020204" pitchFamily="34" charset="0"/>
                <a:cs typeface="Arial" panose="020B0604020202020204" pitchFamily="34" charset="0"/>
              </a:rPr>
              <a:t>– not </a:t>
            </a:r>
            <a:r>
              <a:rPr lang="fr-BE" sz="2000" i="0" dirty="0" err="1">
                <a:latin typeface="Arial" panose="020B0604020202020204" pitchFamily="34" charset="0"/>
                <a:cs typeface="Arial" panose="020B0604020202020204" pitchFamily="34" charset="0"/>
              </a:rPr>
              <a:t>only</a:t>
            </a:r>
            <a:r>
              <a:rPr lang="fr-BE" sz="2000" i="0" dirty="0">
                <a:latin typeface="Arial" panose="020B0604020202020204" pitchFamily="34" charset="0"/>
                <a:cs typeface="Arial" panose="020B0604020202020204" pitchFamily="34" charset="0"/>
              </a:rPr>
              <a:t> allocations but </a:t>
            </a:r>
            <a:r>
              <a:rPr lang="fr-BE" sz="2000" i="0" dirty="0" err="1">
                <a:latin typeface="Arial" panose="020B0604020202020204" pitchFamily="34" charset="0"/>
                <a:cs typeface="Arial" panose="020B0604020202020204" pitchFamily="34" charset="0"/>
              </a:rPr>
              <a:t>also</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quality</a:t>
            </a:r>
            <a:r>
              <a:rPr lang="fr-BE" sz="2000" i="0" dirty="0">
                <a:latin typeface="Arial" panose="020B0604020202020204" pitchFamily="34" charset="0"/>
                <a:cs typeface="Arial" panose="020B0604020202020204" pitchFamily="34" charset="0"/>
              </a:rPr>
              <a:t> and </a:t>
            </a:r>
            <a:r>
              <a:rPr lang="fr-BE" sz="2000" i="0" dirty="0" err="1">
                <a:latin typeface="Arial" panose="020B0604020202020204" pitchFamily="34" charset="0"/>
                <a:cs typeface="Arial" panose="020B0604020202020204" pitchFamily="34" charset="0"/>
              </a:rPr>
              <a:t>equity</a:t>
            </a:r>
            <a:r>
              <a:rPr lang="fr-BE" sz="2000" i="0" dirty="0">
                <a:latin typeface="Arial" panose="020B0604020202020204" pitchFamily="34" charset="0"/>
                <a:cs typeface="Arial" panose="020B0604020202020204" pitchFamily="34" charset="0"/>
              </a:rPr>
              <a:t> of </a:t>
            </a:r>
            <a:r>
              <a:rPr lang="fr-BE" sz="2000" i="0" dirty="0" err="1">
                <a:latin typeface="Arial" panose="020B0604020202020204" pitchFamily="34" charset="0"/>
                <a:cs typeface="Arial" panose="020B0604020202020204" pitchFamily="34" charset="0"/>
              </a:rPr>
              <a:t>expenditure</a:t>
            </a:r>
            <a:r>
              <a:rPr lang="fr-BE" sz="2000" i="0" dirty="0">
                <a:latin typeface="Arial" panose="020B0604020202020204" pitchFamily="34" charset="0"/>
                <a:cs typeface="Arial" panose="020B0604020202020204" pitchFamily="34" charset="0"/>
              </a:rPr>
              <a:t> and the </a:t>
            </a:r>
            <a:r>
              <a:rPr lang="fr-BE" sz="2000" i="0" dirty="0" err="1">
                <a:latin typeface="Arial" panose="020B0604020202020204" pitchFamily="34" charset="0"/>
                <a:cs typeface="Arial" panose="020B0604020202020204" pitchFamily="34" charset="0"/>
              </a:rPr>
              <a:t>actual</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realisations</a:t>
            </a:r>
            <a:r>
              <a:rPr lang="fr-BE" sz="2000" i="0" dirty="0">
                <a:latin typeface="Arial" panose="020B0604020202020204" pitchFamily="34" charset="0"/>
                <a:cs typeface="Arial" panose="020B0604020202020204" pitchFamily="34" charset="0"/>
              </a:rPr>
              <a:t>. Investment budgets </a:t>
            </a:r>
            <a:r>
              <a:rPr lang="fr-BE" sz="2000" i="0" dirty="0" err="1">
                <a:latin typeface="Arial" panose="020B0604020202020204" pitchFamily="34" charset="0"/>
                <a:cs typeface="Arial" panose="020B0604020202020204" pitchFamily="34" charset="0"/>
              </a:rPr>
              <a:t>often</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executed</a:t>
            </a:r>
            <a:r>
              <a:rPr lang="fr-BE" sz="2000" i="0" dirty="0">
                <a:latin typeface="Arial" panose="020B0604020202020204" pitchFamily="34" charset="0"/>
                <a:cs typeface="Arial" panose="020B0604020202020204" pitchFamily="34" charset="0"/>
              </a:rPr>
              <a:t> at </a:t>
            </a:r>
            <a:r>
              <a:rPr lang="fr-BE" sz="2000" i="0" dirty="0" err="1">
                <a:latin typeface="Arial" panose="020B0604020202020204" pitchFamily="34" charset="0"/>
                <a:cs typeface="Arial" panose="020B0604020202020204" pitchFamily="34" charset="0"/>
              </a:rPr>
              <a:t>very</a:t>
            </a:r>
            <a:r>
              <a:rPr lang="fr-BE" sz="2000" i="0" dirty="0">
                <a:latin typeface="Arial" panose="020B0604020202020204" pitchFamily="34" charset="0"/>
                <a:cs typeface="Arial" panose="020B0604020202020204" pitchFamily="34" charset="0"/>
              </a:rPr>
              <a:t> </a:t>
            </a:r>
            <a:r>
              <a:rPr lang="fr-BE" sz="2000" i="0" dirty="0" err="1">
                <a:latin typeface="Arial" panose="020B0604020202020204" pitchFamily="34" charset="0"/>
                <a:cs typeface="Arial" panose="020B0604020202020204" pitchFamily="34" charset="0"/>
              </a:rPr>
              <a:t>low</a:t>
            </a:r>
            <a:r>
              <a:rPr lang="fr-BE" sz="2000" i="0" dirty="0">
                <a:latin typeface="Arial" panose="020B0604020202020204" pitchFamily="34" charset="0"/>
                <a:cs typeface="Arial" panose="020B0604020202020204" pitchFamily="34" charset="0"/>
              </a:rPr>
              <a:t> rates (&lt; 65%)</a:t>
            </a:r>
          </a:p>
          <a:p>
            <a:pPr>
              <a:buClr>
                <a:srgbClr val="FFD624"/>
              </a:buClr>
              <a:buFont typeface="Wingdings" panose="05000000000000000000" pitchFamily="2" charset="2"/>
              <a:buChar char="§"/>
            </a:pPr>
            <a:r>
              <a:rPr lang="fr-BE" sz="2000" i="0" dirty="0">
                <a:latin typeface="Arial" panose="020B0604020202020204" pitchFamily="34" charset="0"/>
                <a:cs typeface="Arial" panose="020B0604020202020204" pitchFamily="34" charset="0"/>
              </a:rPr>
              <a:t>Issue of </a:t>
            </a:r>
            <a:r>
              <a:rPr lang="fr-BE" sz="2000" b="1" i="0" dirty="0" err="1">
                <a:latin typeface="Arial" panose="020B0604020202020204" pitchFamily="34" charset="0"/>
                <a:cs typeface="Arial" panose="020B0604020202020204" pitchFamily="34" charset="0"/>
              </a:rPr>
              <a:t>cost</a:t>
            </a:r>
            <a:r>
              <a:rPr lang="fr-BE" sz="2000" b="1" i="0" dirty="0">
                <a:latin typeface="Arial" panose="020B0604020202020204" pitchFamily="34" charset="0"/>
                <a:cs typeface="Arial" panose="020B0604020202020204" pitchFamily="34" charset="0"/>
              </a:rPr>
              <a:t> </a:t>
            </a:r>
            <a:r>
              <a:rPr lang="fr-BE" sz="2000" b="1" i="0" dirty="0" err="1">
                <a:latin typeface="Arial" panose="020B0604020202020204" pitchFamily="34" charset="0"/>
                <a:cs typeface="Arial" panose="020B0604020202020204" pitchFamily="34" charset="0"/>
              </a:rPr>
              <a:t>overruns</a:t>
            </a:r>
            <a:r>
              <a:rPr lang="fr-BE" sz="2000" b="1" i="0" dirty="0">
                <a:latin typeface="Arial" panose="020B0604020202020204" pitchFamily="34" charset="0"/>
                <a:cs typeface="Arial" panose="020B0604020202020204" pitchFamily="34" charset="0"/>
              </a:rPr>
              <a:t> </a:t>
            </a:r>
            <a:r>
              <a:rPr lang="fr-BE" sz="2000" i="0" dirty="0">
                <a:latin typeface="Arial" panose="020B0604020202020204" pitchFamily="34" charset="0"/>
                <a:cs typeface="Arial" panose="020B0604020202020204" pitchFamily="34" charset="0"/>
              </a:rPr>
              <a:t>in infrastructure </a:t>
            </a:r>
            <a:r>
              <a:rPr lang="fr-BE" sz="2000" i="0" dirty="0" err="1">
                <a:latin typeface="Arial" panose="020B0604020202020204" pitchFamily="34" charset="0"/>
                <a:cs typeface="Arial" panose="020B0604020202020204" pitchFamily="34" charset="0"/>
              </a:rPr>
              <a:t>projects</a:t>
            </a:r>
            <a:endParaRPr lang="fr-BE" sz="2000" i="0" dirty="0">
              <a:latin typeface="Arial" panose="020B0604020202020204" pitchFamily="34" charset="0"/>
              <a:cs typeface="Arial" panose="020B0604020202020204" pitchFamily="34" charset="0"/>
            </a:endParaRPr>
          </a:p>
          <a:p>
            <a:pPr>
              <a:buFont typeface="Wingdings" panose="05000000000000000000" pitchFamily="2" charset="2"/>
              <a:buChar char="§"/>
            </a:pPr>
            <a:endParaRPr lang="fr-BE" sz="2000" dirty="0"/>
          </a:p>
          <a:p>
            <a:pPr>
              <a:buFont typeface="Wingdings" panose="05000000000000000000" pitchFamily="2" charset="2"/>
              <a:buChar char="§"/>
            </a:pPr>
            <a:endParaRPr lang="fr-BE" sz="2000" dirty="0"/>
          </a:p>
          <a:p>
            <a:pPr>
              <a:buFont typeface="Wingdings" panose="05000000000000000000" pitchFamily="2" charset="2"/>
              <a:buChar char="§"/>
            </a:pPr>
            <a:endParaRPr lang="fr-BE" sz="2000" dirty="0"/>
          </a:p>
        </p:txBody>
      </p:sp>
    </p:spTree>
    <p:extLst>
      <p:ext uri="{BB962C8B-B14F-4D97-AF65-F5344CB8AC3E}">
        <p14:creationId xmlns:p14="http://schemas.microsoft.com/office/powerpoint/2010/main" val="3554926346"/>
      </p:ext>
    </p:extLst>
  </p:cSld>
  <p:clrMapOvr>
    <a:masterClrMapping/>
  </p:clrMapOvr>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Blank">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5799</TotalTime>
  <Words>1361</Words>
  <Application>Microsoft Office PowerPoint</Application>
  <PresentationFormat>On-screen Show (4:3)</PresentationFormat>
  <Paragraphs>255</Paragraphs>
  <Slides>18</Slides>
  <Notes>14</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18</vt:i4>
      </vt:variant>
    </vt:vector>
  </HeadingPairs>
  <TitlesOfParts>
    <vt:vector size="28" baseType="lpstr">
      <vt:lpstr>Arial</vt:lpstr>
      <vt:lpstr>Calibri</vt:lpstr>
      <vt:lpstr>EC Square Sans Pro</vt:lpstr>
      <vt:lpstr>Times New Roman</vt:lpstr>
      <vt:lpstr>Verdana</vt:lpstr>
      <vt:lpstr>Wingdings</vt:lpstr>
      <vt:lpstr>blank</vt:lpstr>
      <vt:lpstr>1_blank</vt:lpstr>
      <vt:lpstr>Slide_Master</vt:lpstr>
      <vt:lpstr>2_Blank</vt:lpstr>
      <vt:lpstr> Session 3.4 – Sector Budget Support for Infrastructure Cooperation</vt:lpstr>
      <vt:lpstr>Overview</vt:lpstr>
      <vt:lpstr>EU budget support</vt:lpstr>
      <vt:lpstr>Specific objectives of a Sector reform Contract</vt:lpstr>
      <vt:lpstr>Funds committed to SRPC 2014-2018</vt:lpstr>
      <vt:lpstr>Budget Support &amp; External Investment Plan</vt:lpstr>
      <vt:lpstr>Assessment of sector policy</vt:lpstr>
      <vt:lpstr>Role of Public Finances and PFM</vt:lpstr>
      <vt:lpstr>Importance of budget programming</vt:lpstr>
      <vt:lpstr>Sustainable Financing of infrastructure budgets</vt:lpstr>
      <vt:lpstr>Importance of public finance management systems</vt:lpstr>
      <vt:lpstr>Public Investment Management Assessment  PIMA </vt:lpstr>
      <vt:lpstr>Main findings PIMA review: Design</vt:lpstr>
      <vt:lpstr>PIMA review: Effectiveness</vt:lpstr>
      <vt:lpstr>Conclusions</vt:lpstr>
      <vt:lpstr>Thank you!</vt:lpstr>
      <vt:lpstr>PowerPoint Presentation</vt:lpstr>
      <vt:lpstr>Countries benefiting from Sector Budget Support in Infrastructure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VANDEN BROEKE Simon (DEVCO)</dc:creator>
  <cp:lastModifiedBy>CONTRAFATTO Serena (DEVCO-EXT)</cp:lastModifiedBy>
  <cp:revision>275</cp:revision>
  <cp:lastPrinted>2019-09-30T07:14:42Z</cp:lastPrinted>
  <dcterms:created xsi:type="dcterms:W3CDTF">2015-01-27T08:08:37Z</dcterms:created>
  <dcterms:modified xsi:type="dcterms:W3CDTF">2019-11-29T18:26:01Z</dcterms:modified>
</cp:coreProperties>
</file>